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6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theme/themeOverride7.xml" ContentType="application/vnd.openxmlformats-officedocument.themeOverride+xml"/>
  <Override PartName="/ppt/charts/chart16.xml" ContentType="application/vnd.openxmlformats-officedocument.drawingml.chart+xml"/>
  <Override PartName="/ppt/theme/themeOverride8.xml" ContentType="application/vnd.openxmlformats-officedocument.themeOverride+xml"/>
  <Override PartName="/ppt/charts/chart17.xml" ContentType="application/vnd.openxmlformats-officedocument.drawingml.chart+xml"/>
  <Override PartName="/ppt/theme/themeOverride9.xml" ContentType="application/vnd.openxmlformats-officedocument.themeOverride+xml"/>
  <Override PartName="/ppt/charts/chart18.xml" ContentType="application/vnd.openxmlformats-officedocument.drawingml.chart+xml"/>
  <Override PartName="/ppt/theme/themeOverride10.xml" ContentType="application/vnd.openxmlformats-officedocument.themeOverride+xml"/>
  <Override PartName="/ppt/charts/chart19.xml" ContentType="application/vnd.openxmlformats-officedocument.drawingml.chart+xml"/>
  <Override PartName="/ppt/theme/themeOverride11.xml" ContentType="application/vnd.openxmlformats-officedocument.themeOverr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theme/themeOverride12.xml" ContentType="application/vnd.openxmlformats-officedocument.themeOverride+xml"/>
  <Override PartName="/ppt/charts/chart23.xml" ContentType="application/vnd.openxmlformats-officedocument.drawingml.chart+xml"/>
  <Override PartName="/ppt/theme/themeOverride13.xml" ContentType="application/vnd.openxmlformats-officedocument.themeOverride+xml"/>
  <Override PartName="/ppt/charts/chart24.xml" ContentType="application/vnd.openxmlformats-officedocument.drawingml.chart+xml"/>
  <Override PartName="/ppt/theme/themeOverride14.xml" ContentType="application/vnd.openxmlformats-officedocument.themeOverride+xml"/>
  <Override PartName="/ppt/charts/chart25.xml" ContentType="application/vnd.openxmlformats-officedocument.drawingml.chart+xml"/>
  <Override PartName="/ppt/theme/themeOverride15.xml" ContentType="application/vnd.openxmlformats-officedocument.themeOverride+xml"/>
  <Override PartName="/ppt/drawings/drawing2.xml" ContentType="application/vnd.openxmlformats-officedocument.drawingml.chartshapes+xml"/>
  <Override PartName="/ppt/charts/chart26.xml" ContentType="application/vnd.openxmlformats-officedocument.drawingml.chart+xml"/>
  <Override PartName="/ppt/theme/themeOverride16.xml" ContentType="application/vnd.openxmlformats-officedocument.themeOverride+xml"/>
  <Override PartName="/ppt/charts/chart27.xml" ContentType="application/vnd.openxmlformats-officedocument.drawingml.chart+xml"/>
  <Override PartName="/ppt/theme/themeOverride17.xml" ContentType="application/vnd.openxmlformats-officedocument.themeOverride+xml"/>
  <Override PartName="/ppt/charts/chart28.xml" ContentType="application/vnd.openxmlformats-officedocument.drawingml.chart+xml"/>
  <Override PartName="/ppt/theme/themeOverride18.xml" ContentType="application/vnd.openxmlformats-officedocument.themeOverride+xml"/>
  <Override PartName="/ppt/charts/chart29.xml" ContentType="application/vnd.openxmlformats-officedocument.drawingml.chart+xml"/>
  <Override PartName="/ppt/theme/themeOverride19.xml" ContentType="application/vnd.openxmlformats-officedocument.themeOverr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tags/tag1.xml" ContentType="application/vnd.openxmlformats-officedocument.presentationml.tags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theme/themeOverride20.xml" ContentType="application/vnd.openxmlformats-officedocument.themeOverride+xml"/>
  <Override PartName="/ppt/drawings/drawing3.xml" ContentType="application/vnd.openxmlformats-officedocument.drawingml.chartshapes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theme/themeOverride21.xml" ContentType="application/vnd.openxmlformats-officedocument.themeOverride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theme/themeOverride22.xml" ContentType="application/vnd.openxmlformats-officedocument.themeOverride+xml"/>
  <Override PartName="/ppt/charts/chart49.xml" ContentType="application/vnd.openxmlformats-officedocument.drawingml.chart+xml"/>
  <Override PartName="/ppt/theme/themeOverride23.xml" ContentType="application/vnd.openxmlformats-officedocument.themeOverride+xml"/>
  <Override PartName="/ppt/drawings/drawing4.xml" ContentType="application/vnd.openxmlformats-officedocument.drawingml.chartshapes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</p:sldIdLst>
  <p:sldSz cx="9906000" cy="6858000" type="A4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760"/>
    <p:restoredTop sz="97158" autoAdjust="0"/>
  </p:normalViewPr>
  <p:slideViewPr>
    <p:cSldViewPr snapToGrid="0" snapToObjects="1">
      <p:cViewPr>
        <p:scale>
          <a:sx n="110" d="100"/>
          <a:sy n="110" d="100"/>
        </p:scale>
        <p:origin x="-504" y="7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6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7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8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9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0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2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3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5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6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17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18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19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39.xlsx"/><Relationship Id="rId1" Type="http://schemas.openxmlformats.org/officeDocument/2006/relationships/themeOverride" Target="../theme/themeOverride20.xm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21.xm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22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2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6318692828713099"/>
          <c:y val="5.7717083225972701E-2"/>
          <c:w val="0.61706584735702796"/>
          <c:h val="0.75899682212488195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4480">
          <a:noFill/>
        </a:ln>
      </c:spPr>
    </c:plotArea>
    <c:legend>
      <c:legendPos val="r"/>
      <c:layout>
        <c:manualLayout>
          <c:xMode val="edge"/>
          <c:yMode val="edge"/>
          <c:x val="0.12452950522328"/>
          <c:y val="0.86602386906798401"/>
        </c:manualLayout>
      </c:layout>
      <c:overlay val="0"/>
      <c:spPr>
        <a:noFill/>
        <a:ln>
          <a:noFill/>
        </a:ln>
      </c:spPr>
    </c:legend>
    <c:plotVisOnly val="1"/>
    <c:dispBlanksAs val="zero"/>
    <c:showDLblsOverMax val="1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Oso baikorra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C2-004A-80C8-E9CB78A702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7.6694646624844307E-2</c:v>
                </c:pt>
                <c:pt idx="1">
                  <c:v>8.7687599658385587E-2</c:v>
                </c:pt>
                <c:pt idx="2">
                  <c:v>6.625230257391454E-2</c:v>
                </c:pt>
                <c:pt idx="3">
                  <c:v>0.21169359040514574</c:v>
                </c:pt>
                <c:pt idx="4">
                  <c:v>9.2064181646813542E-2</c:v>
                </c:pt>
                <c:pt idx="5">
                  <c:v>6.7107438384494761E-2</c:v>
                </c:pt>
                <c:pt idx="6">
                  <c:v>5.4959519019129169E-2</c:v>
                </c:pt>
                <c:pt idx="7">
                  <c:v>6.5863974951116872E-2</c:v>
                </c:pt>
                <c:pt idx="8">
                  <c:v>6.2755126368516975E-2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C2-004A-80C8-E9CB78A70294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Nahiko baikorra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0.49771293499331021</c:v>
                </c:pt>
                <c:pt idx="1">
                  <c:v>0.54837684080666915</c:v>
                </c:pt>
                <c:pt idx="2">
                  <c:v>0.44958665501623812</c:v>
                </c:pt>
                <c:pt idx="3">
                  <c:v>0.5288205662748805</c:v>
                </c:pt>
                <c:pt idx="4">
                  <c:v>0.52573476680502051</c:v>
                </c:pt>
                <c:pt idx="5">
                  <c:v>0.42790865807906653</c:v>
                </c:pt>
                <c:pt idx="6">
                  <c:v>0.46550218750140893</c:v>
                </c:pt>
                <c:pt idx="7">
                  <c:v>0.44375891537785633</c:v>
                </c:pt>
                <c:pt idx="8">
                  <c:v>0.58535428834672831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6C2-004A-80C8-E9CB78A70294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Tartekoa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0.31547916853694247</c:v>
                </c:pt>
                <c:pt idx="1">
                  <c:v>0.28357235231001771</c:v>
                </c:pt>
                <c:pt idx="2">
                  <c:v>0.3457878537095907</c:v>
                </c:pt>
                <c:pt idx="3">
                  <c:v>0.20284870592445226</c:v>
                </c:pt>
                <c:pt idx="4">
                  <c:v>0.25300183292063672</c:v>
                </c:pt>
                <c:pt idx="5">
                  <c:v>0.33371216889278849</c:v>
                </c:pt>
                <c:pt idx="6">
                  <c:v>0.41659521278193784</c:v>
                </c:pt>
                <c:pt idx="7">
                  <c:v>0.37970549687968147</c:v>
                </c:pt>
                <c:pt idx="8">
                  <c:v>0.24636335708105211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6C2-004A-80C8-E9CB78A70294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Ezkorra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C2-004A-80C8-E9CB78A70294}"/>
                </c:ext>
              </c:extLst>
            </c:dLbl>
            <c:dLbl>
              <c:idx val="1"/>
              <c:layout>
                <c:manualLayout>
                  <c:x val="-5.200695786667521E-3"/>
                  <c:y val="9.1851568832921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C2-004A-80C8-E9CB78A70294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C2-004A-80C8-E9CB78A70294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C2-004A-80C8-E9CB78A70294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C2-004A-80C8-E9CB78A702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%\ 0</c:formatCode>
                <c:ptCount val="9"/>
                <c:pt idx="0">
                  <c:v>9.5050932125595691E-2</c:v>
                </c:pt>
                <c:pt idx="1">
                  <c:v>7.3176028990232012E-2</c:v>
                </c:pt>
                <c:pt idx="2">
                  <c:v>0.11583017714949827</c:v>
                </c:pt>
                <c:pt idx="3">
                  <c:v>5.663713739552137E-2</c:v>
                </c:pt>
                <c:pt idx="4">
                  <c:v>0.12919921862752964</c:v>
                </c:pt>
                <c:pt idx="5">
                  <c:v>0.16908540632091318</c:v>
                </c:pt>
                <c:pt idx="6">
                  <c:v>4.5608376368469046E-2</c:v>
                </c:pt>
                <c:pt idx="7">
                  <c:v>0.10217979477783609</c:v>
                </c:pt>
                <c:pt idx="8">
                  <c:v>6.7427266622722318E-2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6C2-004A-80C8-E9CB78A70294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C2-004A-80C8-E9CB78A70294}"/>
                </c:ext>
              </c:extLst>
            </c:dLbl>
            <c:dLbl>
              <c:idx val="1"/>
              <c:layout>
                <c:manualLayout>
                  <c:x val="0"/>
                  <c:y val="-1.0978189061271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C2-004A-80C8-E9CB78A70294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C2-004A-80C8-E9CB78A70294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6C2-004A-80C8-E9CB78A70294}"/>
                </c:ext>
              </c:extLst>
            </c:dLbl>
            <c:dLbl>
              <c:idx val="5"/>
              <c:layout>
                <c:manualLayout>
                  <c:x val="6.9342239716127813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6C2-004A-80C8-E9CB78A70294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6C2-004A-80C8-E9CB78A70294}"/>
                </c:ext>
              </c:extLst>
            </c:dLbl>
            <c:dLbl>
              <c:idx val="8"/>
              <c:layout>
                <c:manualLayout>
                  <c:x val="1.3794084727179539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6C2-004A-80C8-E9CB78A70294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6C2-004A-80C8-E9CB78A702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Hoja1!$F$2:$F$10</c:f>
              <c:numCache>
                <c:formatCode>%\ 0</c:formatCode>
                <c:ptCount val="9"/>
                <c:pt idx="0">
                  <c:v>1.5062317719311255E-2</c:v>
                </c:pt>
                <c:pt idx="1">
                  <c:v>7.1871782346942421E-3</c:v>
                </c:pt>
                <c:pt idx="2">
                  <c:v>2.2543011550760762E-2</c:v>
                </c:pt>
                <c:pt idx="6">
                  <c:v>1.733470432905412E-2</c:v>
                </c:pt>
                <c:pt idx="7">
                  <c:v>8.49181801350379E-3</c:v>
                </c:pt>
                <c:pt idx="8">
                  <c:v>3.8099961580980099E-2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C6C2-004A-80C8-E9CB78A702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1852416"/>
        <c:axId val="51853952"/>
      </c:barChart>
      <c:catAx>
        <c:axId val="51852416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5185395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1853952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51852416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16521946443108362"/>
          <c:y val="1.5321544919183057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title>
      <c:tx>
        <c:rich>
          <a:bodyPr rot="0"/>
          <a:lstStyle/>
          <a:p>
            <a:pPr>
              <a:defRPr sz="96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defRPr>
            </a:pPr>
            <a:r>
              <a:rPr lang="es-ES" sz="96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Chart Title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1112496882015498E-2"/>
          <c:y val="7.7960784313725495E-2"/>
          <c:w val="0.79446245946620098"/>
          <c:h val="0.91984313725490197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1897856"/>
        <c:axId val="51899392"/>
      </c:barChart>
      <c:catAx>
        <c:axId val="518978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1899392"/>
        <c:crosses val="autoZero"/>
        <c:auto val="1"/>
        <c:lblAlgn val="ctr"/>
        <c:lblOffset val="100"/>
        <c:noMultiLvlLbl val="1"/>
      </c:catAx>
      <c:valAx>
        <c:axId val="51899392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51897856"/>
        <c:crosses val="autoZero"/>
        <c:crossBetween val="between"/>
        <c:majorUnit val="10"/>
      </c:valAx>
      <c:spPr>
        <a:noFill/>
        <a:ln w="26640"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99464950011939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6.5699687499406219</c:v>
                </c:pt>
                <c:pt idx="1">
                  <c:v>6.77913524224605</c:v>
                </c:pt>
                <c:pt idx="2">
                  <c:v>6.3681574590995105</c:v>
                </c:pt>
                <c:pt idx="3">
                  <c:v>7.2975890220503254</c:v>
                </c:pt>
                <c:pt idx="4">
                  <c:v>6.6887057543568718</c:v>
                </c:pt>
                <c:pt idx="5">
                  <c:v>6.1668448139341674</c:v>
                </c:pt>
                <c:pt idx="6">
                  <c:v>6.4961066141087098</c:v>
                </c:pt>
                <c:pt idx="7">
                  <c:v>6.3981929787426077</c:v>
                </c:pt>
                <c:pt idx="8">
                  <c:v>6.781084876145071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E6-FC41-9FAD-1786A05A4F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2629888"/>
        <c:axId val="52755072"/>
      </c:barChart>
      <c:catAx>
        <c:axId val="5262988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275507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2755072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52629888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8.7876923076923102E-2"/>
          <c:y val="6.9284064665127001E-2"/>
          <c:w val="0.46160000000000001"/>
          <c:h val="0.8165795551233739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4480">
          <a:noFill/>
        </a:ln>
      </c:spPr>
    </c:plotArea>
    <c:legend>
      <c:legendPos val="r"/>
      <c:layout>
        <c:manualLayout>
          <c:xMode val="edge"/>
          <c:yMode val="edge"/>
          <c:x val="0.58190769230769201"/>
          <c:y val="0.408654430533609"/>
        </c:manualLayout>
      </c:layout>
      <c:overlay val="1"/>
      <c:spPr>
        <a:noFill/>
        <a:ln>
          <a:noFill/>
        </a:ln>
      </c:spPr>
    </c:legend>
    <c:plotVisOnly val="1"/>
    <c:dispBlanksAs val="zero"/>
    <c:showDLblsOverMax val="1"/>
  </c:chart>
  <c:spPr>
    <a:noFill/>
    <a:ln>
      <a:noFill/>
    </a:ln>
  </c:spPr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53839999999999999"/>
          <c:y val="0.103561444025769"/>
          <c:w val="0.46160000000000001"/>
          <c:h val="0.8165795551233739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4480">
          <a:noFill/>
        </a:ln>
      </c:spPr>
    </c:plotArea>
    <c:legend>
      <c:legendPos val="r"/>
      <c:layout>
        <c:manualLayout>
          <c:xMode val="edge"/>
          <c:yMode val="edge"/>
          <c:x val="0.188861538461538"/>
          <c:y val="0.28637413394919198"/>
        </c:manualLayout>
      </c:layout>
      <c:overlay val="1"/>
      <c:spPr>
        <a:noFill/>
        <a:ln>
          <a:noFill/>
        </a:ln>
      </c:spPr>
    </c:legend>
    <c:plotVisOnly val="1"/>
    <c:dispBlanksAs val="zero"/>
    <c:showDLblsOverMax val="1"/>
  </c:chart>
  <c:spPr>
    <a:noFill/>
    <a:ln>
      <a:noFill/>
    </a:ln>
  </c:spPr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86132957900375E-2"/>
          <c:y val="6.9285441904335082E-2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637-2F4B-901E-E043ACF3E3A4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637-2F4B-901E-E043ACF3E3A4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637-2F4B-901E-E043ACF3E3A4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637-2F4B-901E-E043ACF3E3A4}"/>
              </c:ext>
            </c:extLst>
          </c:dPt>
          <c:dLbls>
            <c:dLbl>
              <c:idx val="0"/>
              <c:layout>
                <c:manualLayout>
                  <c:x val="7.3901988118655173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37-2F4B-901E-E043ACF3E3A4}"/>
                </c:ext>
              </c:extLst>
            </c:dLbl>
            <c:dLbl>
              <c:idx val="1"/>
              <c:layout>
                <c:manualLayout>
                  <c:x val="-3.6950994059327495E-2"/>
                  <c:y val="0.142411805602278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37-2F4B-901E-E043ACF3E3A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37-2F4B-901E-E043ACF3E3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Oso ona (9-10)</c:v>
                </c:pt>
                <c:pt idx="1">
                  <c:v>Nahiko ona (7-8)</c:v>
                </c:pt>
                <c:pt idx="2">
                  <c:v>Ez ona, ez txarra (5-6)</c:v>
                </c:pt>
                <c:pt idx="3">
                  <c:v>Txarra (0-4)</c:v>
                </c:pt>
              </c:strCache>
            </c:strRef>
          </c:cat>
          <c:val>
            <c:numRef>
              <c:f>Hoja1!$B$2:$B$5</c:f>
              <c:numCache>
                <c:formatCode>%\ 0</c:formatCode>
                <c:ptCount val="4"/>
                <c:pt idx="0">
                  <c:v>2.9378366500121739E-2</c:v>
                </c:pt>
                <c:pt idx="1">
                  <c:v>0.44636701821348512</c:v>
                </c:pt>
                <c:pt idx="2">
                  <c:v>0.43724746834631856</c:v>
                </c:pt>
                <c:pt idx="3">
                  <c:v>5.7254259836458717E-2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637-2F4B-901E-E043ACF3E3A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.58193761082346418"/>
          <c:y val="0.40870461009861991"/>
          <c:w val="0.35076274919627609"/>
          <c:h val="0.25960705972790116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614401439190063"/>
          <c:y val="0.10359047186859315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A6C-D946-B033-FC3512857DFB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A6C-D946-B033-FC3512857DFB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A6C-D946-B033-FC3512857DFB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A6C-D946-B033-FC3512857DFB}"/>
              </c:ext>
            </c:extLst>
          </c:dPt>
          <c:dLbls>
            <c:dLbl>
              <c:idx val="0"/>
              <c:layout>
                <c:manualLayout>
                  <c:x val="3.7783525588307582E-2"/>
                  <c:y val="0.111491076662101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6C-D946-B033-FC3512857DFB}"/>
                </c:ext>
              </c:extLst>
            </c:dLbl>
            <c:dLbl>
              <c:idx val="1"/>
              <c:layout>
                <c:manualLayout>
                  <c:x val="8.6390378595944447E-3"/>
                  <c:y val="-4.256717151662979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6C-D946-B033-FC3512857DF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5.1740975836486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3229182710231882E-2"/>
                      <c:h val="9.60538506627337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A6C-D946-B033-FC3512857D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Hobeto </c:v>
                </c:pt>
                <c:pt idx="1">
                  <c:v>Berdin</c:v>
                </c:pt>
                <c:pt idx="2">
                  <c:v>Okerrago </c:v>
                </c:pt>
                <c:pt idx="3">
                  <c:v>Ez daki/Ez du erantzun</c:v>
                </c:pt>
              </c:strCache>
            </c:strRef>
          </c:cat>
          <c:val>
            <c:numRef>
              <c:f>Hoja1!$B$2:$B$5</c:f>
              <c:numCache>
                <c:formatCode>%\ 0</c:formatCode>
                <c:ptCount val="4"/>
                <c:pt idx="0">
                  <c:v>0.25421130693316185</c:v>
                </c:pt>
                <c:pt idx="1">
                  <c:v>0.51818091653981913</c:v>
                </c:pt>
                <c:pt idx="2" formatCode="###%\ 0">
                  <c:v>0.21144813423578834</c:v>
                </c:pt>
                <c:pt idx="3">
                  <c:v>1.6159642291234903E-2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A6C-D946-B033-FC3512857DF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l"/>
      <c:layout>
        <c:manualLayout>
          <c:xMode val="edge"/>
          <c:yMode val="edge"/>
          <c:x val="0.18887318317040622"/>
          <c:y val="0.28645981053945202"/>
          <c:w val="0.14452191699870615"/>
          <c:h val="0.29843682892636325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Oso ona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3A-EC41-97B9-942AA1D385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2.9378366500121739E-2</c:v>
                </c:pt>
                <c:pt idx="1">
                  <c:v>3.4395218805292616E-2</c:v>
                </c:pt>
                <c:pt idx="2">
                  <c:v>2.4612795532661956E-2</c:v>
                </c:pt>
                <c:pt idx="3">
                  <c:v>4.64773319442425E-2</c:v>
                </c:pt>
                <c:pt idx="4">
                  <c:v>1.8234398781321846E-2</c:v>
                </c:pt>
                <c:pt idx="5">
                  <c:v>3.17457102238239E-2</c:v>
                </c:pt>
                <c:pt idx="6">
                  <c:v>3.6200839614285121E-2</c:v>
                </c:pt>
                <c:pt idx="7">
                  <c:v>1.969568458578316E-2</c:v>
                </c:pt>
                <c:pt idx="8">
                  <c:v>2.9214481766741143E-2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A3A-EC41-97B9-942AA1D385CF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Nahiko ona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0.44636701821348512</c:v>
                </c:pt>
                <c:pt idx="1">
                  <c:v>0.55337432337254289</c:v>
                </c:pt>
                <c:pt idx="2">
                  <c:v>0.34471943607388167</c:v>
                </c:pt>
                <c:pt idx="3">
                  <c:v>0.69085287475115076</c:v>
                </c:pt>
                <c:pt idx="4">
                  <c:v>0.51202282625144391</c:v>
                </c:pt>
                <c:pt idx="5">
                  <c:v>0.38864343618751446</c:v>
                </c:pt>
                <c:pt idx="6">
                  <c:v>0.38531313497096442</c:v>
                </c:pt>
                <c:pt idx="7">
                  <c:v>0.44747559934189191</c:v>
                </c:pt>
                <c:pt idx="8">
                  <c:v>0.43617615912763158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A3A-EC41-97B9-942AA1D385CF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ona, ez txarra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0.43724746834631856</c:v>
                </c:pt>
                <c:pt idx="1">
                  <c:v>0.36196390811044032</c:v>
                </c:pt>
                <c:pt idx="2">
                  <c:v>0.50876026704228705</c:v>
                </c:pt>
                <c:pt idx="3">
                  <c:v>0.24523015460278583</c:v>
                </c:pt>
                <c:pt idx="4">
                  <c:v>0.38126333181424338</c:v>
                </c:pt>
                <c:pt idx="5">
                  <c:v>0.49928742442327739</c:v>
                </c:pt>
                <c:pt idx="6">
                  <c:v>0.50219435308221649</c:v>
                </c:pt>
                <c:pt idx="7">
                  <c:v>0.4606413125883313</c:v>
                </c:pt>
                <c:pt idx="8">
                  <c:v>0.40713508637308105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A3A-EC41-97B9-942AA1D385CF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Txarra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A3A-EC41-97B9-942AA1D385CF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A3A-EC41-97B9-942AA1D385CF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A3A-EC41-97B9-942AA1D385CF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A3A-EC41-97B9-942AA1D385CF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A3A-EC41-97B9-942AA1D385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%\ 0</c:formatCode>
                <c:ptCount val="9"/>
                <c:pt idx="0">
                  <c:v>5.7254259836458717E-2</c:v>
                </c:pt>
                <c:pt idx="1">
                  <c:v>2.9801591391299263E-2</c:v>
                </c:pt>
                <c:pt idx="2">
                  <c:v>8.3331894130515921E-2</c:v>
                </c:pt>
                <c:pt idx="4">
                  <c:v>6.7763269156351807E-2</c:v>
                </c:pt>
                <c:pt idx="5">
                  <c:v>6.5614982554846324E-2</c:v>
                </c:pt>
                <c:pt idx="6">
                  <c:v>5.2219622132253576E-2</c:v>
                </c:pt>
                <c:pt idx="7">
                  <c:v>4.9763412816626863E-2</c:v>
                </c:pt>
                <c:pt idx="8">
                  <c:v>7.0267326779278647E-2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A3A-EC41-97B9-942AA1D385CF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A3A-EC41-97B9-942AA1D385CF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A3A-EC41-97B9-942AA1D385CF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A3A-EC41-97B9-942AA1D385CF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A3A-EC41-97B9-942AA1D385CF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A3A-EC41-97B9-942AA1D385CF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A3A-EC41-97B9-942AA1D385CF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A3A-EC41-97B9-942AA1D385CF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A3A-EC41-97B9-942AA1D385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Hoja1!$F$2:$F$10</c:f>
              <c:numCache>
                <c:formatCode>%\ 0</c:formatCode>
                <c:ptCount val="9"/>
                <c:pt idx="0">
                  <c:v>2.9752887103619865E-2</c:v>
                </c:pt>
                <c:pt idx="1">
                  <c:v>2.0464958320423547E-2</c:v>
                </c:pt>
                <c:pt idx="2">
                  <c:v>3.8575607220656297E-2</c:v>
                </c:pt>
                <c:pt idx="3">
                  <c:v>1.7439638701820675E-2</c:v>
                </c:pt>
                <c:pt idx="4">
                  <c:v>2.071617399663972E-2</c:v>
                </c:pt>
                <c:pt idx="5">
                  <c:v>1.4708446610536158E-2</c:v>
                </c:pt>
                <c:pt idx="6">
                  <c:v>2.4072050200279221E-2</c:v>
                </c:pt>
                <c:pt idx="7">
                  <c:v>2.2423990667361691E-2</c:v>
                </c:pt>
                <c:pt idx="8">
                  <c:v>5.7206945953268376E-2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7A3A-EC41-97B9-942AA1D385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2135040"/>
        <c:axId val="52136576"/>
      </c:barChart>
      <c:catAx>
        <c:axId val="52135040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5213657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2136576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52135040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089688942768451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6.3752504725522536</c:v>
                </c:pt>
                <c:pt idx="1">
                  <c:v>6.680931685781724</c:v>
                </c:pt>
                <c:pt idx="2">
                  <c:v>6.0794102542256843</c:v>
                </c:pt>
                <c:pt idx="3">
                  <c:v>6.9547060071315006</c:v>
                </c:pt>
                <c:pt idx="4">
                  <c:v>6.4462466303070372</c:v>
                </c:pt>
                <c:pt idx="5">
                  <c:v>6.2814387174137725</c:v>
                </c:pt>
                <c:pt idx="6">
                  <c:v>6.2695484481916832</c:v>
                </c:pt>
                <c:pt idx="7">
                  <c:v>6.3598898992178796</c:v>
                </c:pt>
                <c:pt idx="8">
                  <c:v>6.3396330184288159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9C-8D4E-AB81-1973063CE1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82951168"/>
        <c:axId val="82954112"/>
      </c:barChart>
      <c:catAx>
        <c:axId val="8295116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8295411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82954112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82951168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83540387613780831"/>
          <c:h val="0.90550026721517285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Hobeto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C3-C848-8919-99D8EDFA94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0.25421130693316185</c:v>
                </c:pt>
                <c:pt idx="1">
                  <c:v>0.32942645063185011</c:v>
                </c:pt>
                <c:pt idx="2">
                  <c:v>0.18276349796451249</c:v>
                </c:pt>
                <c:pt idx="3">
                  <c:v>0.56561056103982565</c:v>
                </c:pt>
                <c:pt idx="4">
                  <c:v>0.37478629738919395</c:v>
                </c:pt>
                <c:pt idx="5">
                  <c:v>0.22366107549476621</c:v>
                </c:pt>
                <c:pt idx="6">
                  <c:v>0.21693247826726444</c:v>
                </c:pt>
                <c:pt idx="7">
                  <c:v>0.23762306815785292</c:v>
                </c:pt>
                <c:pt idx="8">
                  <c:v>0.17372398693836788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C3-C848-8919-99D8EDFA94F3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Berdin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0.51818091653981913</c:v>
                </c:pt>
                <c:pt idx="1">
                  <c:v>0.47426485620851028</c:v>
                </c:pt>
                <c:pt idx="2">
                  <c:v>0.55989733340629955</c:v>
                </c:pt>
                <c:pt idx="3">
                  <c:v>0.27488796249619052</c:v>
                </c:pt>
                <c:pt idx="4">
                  <c:v>0.42621825170138794</c:v>
                </c:pt>
                <c:pt idx="5">
                  <c:v>0.54873270386973583</c:v>
                </c:pt>
                <c:pt idx="6">
                  <c:v>0.49537200716439178</c:v>
                </c:pt>
                <c:pt idx="7">
                  <c:v>0.5469971137390951</c:v>
                </c:pt>
                <c:pt idx="8">
                  <c:v>0.60367620679482414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EC3-C848-8919-99D8EDFA94F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Okerrago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0.21144813423578834</c:v>
                </c:pt>
                <c:pt idx="1">
                  <c:v>0.1953507716778809</c:v>
                </c:pt>
                <c:pt idx="2">
                  <c:v>0.22673922095555402</c:v>
                </c:pt>
                <c:pt idx="3">
                  <c:v>0.13062358867201923</c:v>
                </c:pt>
                <c:pt idx="4">
                  <c:v>0.17827927691277914</c:v>
                </c:pt>
                <c:pt idx="5">
                  <c:v>0.22760622063549646</c:v>
                </c:pt>
                <c:pt idx="6">
                  <c:v>0.27122139895724873</c:v>
                </c:pt>
                <c:pt idx="7">
                  <c:v>0.21334462478995408</c:v>
                </c:pt>
                <c:pt idx="8">
                  <c:v>0.19149360226856108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EC3-C848-8919-99D8EDFA94F3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C3-C848-8919-99D8EDFA94F3}"/>
                </c:ext>
              </c:extLst>
            </c:dLbl>
            <c:dLbl>
              <c:idx val="1"/>
              <c:layout>
                <c:manualLayout>
                  <c:x val="-5.200695786667521E-3"/>
                  <c:y val="9.1851568832921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C3-C848-8919-99D8EDFA94F3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C3-C848-8919-99D8EDFA94F3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C3-C848-8919-99D8EDFA94F3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C3-C848-8919-99D8EDFA94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General</c:formatCode>
                <c:ptCount val="9"/>
                <c:pt idx="0" formatCode="%\ 0">
                  <c:v>1.6159642291234903E-2</c:v>
                </c:pt>
                <c:pt idx="2" formatCode="%\ 0">
                  <c:v>3.0599947673635771E-2</c:v>
                </c:pt>
                <c:pt idx="3" formatCode="%\ 0">
                  <c:v>2.887788779196444E-2</c:v>
                </c:pt>
                <c:pt idx="4" formatCode="%\ 0">
                  <c:v>2.071617399663972E-2</c:v>
                </c:pt>
                <c:pt idx="6" formatCode="%\ 0">
                  <c:v>1.6474115611094107E-2</c:v>
                </c:pt>
                <c:pt idx="8" formatCode="%\ 0">
                  <c:v>3.1106203998246776E-2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EC3-C848-8919-99D8EDFA94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94128768"/>
        <c:axId val="95031680"/>
      </c:barChart>
      <c:catAx>
        <c:axId val="94128768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9503168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9503168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94128768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24936338126687263"/>
          <c:y val="1.25769418698406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17709611279121"/>
          <c:y val="5.7763823012004133E-2"/>
          <c:w val="0.6171167090843388"/>
          <c:h val="0.75906780748805991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636-9345-8233-D3956EB60433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636-9345-8233-D3956EB60433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636-9345-8233-D3956EB60433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636-9345-8233-D3956EB60433}"/>
              </c:ext>
            </c:extLst>
          </c:dPt>
          <c:dLbls>
            <c:dLbl>
              <c:idx val="0"/>
              <c:layout>
                <c:manualLayout>
                  <c:x val="1.9707196831641377E-2"/>
                  <c:y val="-2.7775031296941094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36-9345-8233-D3956EB60433}"/>
                </c:ext>
              </c:extLst>
            </c:dLbl>
            <c:dLbl>
              <c:idx val="1"/>
              <c:layout>
                <c:manualLayout>
                  <c:x val="-3.202419485141724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36-9345-8233-D3956EB6043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633996039551721E-3"/>
                  <c:y val="1.515019208534878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346278336611724"/>
                      <c:h val="7.8780998843813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636-9345-8233-D3956EB604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Oso ondo (9-10)</c:v>
                </c:pt>
                <c:pt idx="1">
                  <c:v>Nahiko ondo (7-8)</c:v>
                </c:pt>
                <c:pt idx="2">
                  <c:v>Ez ondo, ez gaizki (5-6)</c:v>
                </c:pt>
                <c:pt idx="3">
                  <c:v>Gaizki (0-4)</c:v>
                </c:pt>
              </c:strCache>
            </c:strRef>
          </c:cat>
          <c:val>
            <c:numRef>
              <c:f>Hoja1!$B$2:$B$5</c:f>
              <c:numCache>
                <c:formatCode>%\ 0</c:formatCode>
                <c:ptCount val="4"/>
                <c:pt idx="0">
                  <c:v>0.12375709515937099</c:v>
                </c:pt>
                <c:pt idx="1">
                  <c:v>0.6885666024149214</c:v>
                </c:pt>
                <c:pt idx="2">
                  <c:v>0.16731509144445739</c:v>
                </c:pt>
                <c:pt idx="3">
                  <c:v>1.6418551958737558E-2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636-9345-8233-D3956EB6043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.12452950522328002"/>
          <c:y val="0.86602386906798401"/>
          <c:w val="0.78432470943037857"/>
          <c:h val="0.13094609251494621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8.7876923076923102E-2"/>
          <c:y val="6.9284064665127001E-2"/>
          <c:w val="0.46160000000000001"/>
          <c:h val="0.8165795551233739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4480">
          <a:noFill/>
        </a:ln>
      </c:spPr>
    </c:plotArea>
    <c:legend>
      <c:legendPos val="r"/>
      <c:layout>
        <c:manualLayout>
          <c:xMode val="edge"/>
          <c:yMode val="edge"/>
          <c:x val="0.58190769230769201"/>
          <c:y val="0.408654430533609"/>
        </c:manualLayout>
      </c:layout>
      <c:overlay val="1"/>
      <c:spPr>
        <a:noFill/>
        <a:ln>
          <a:noFill/>
        </a:ln>
      </c:spPr>
    </c:legend>
    <c:plotVisOnly val="1"/>
    <c:dispBlanksAs val="zero"/>
    <c:showDLblsOverMax val="1"/>
  </c:chart>
  <c:spPr>
    <a:noFill/>
    <a:ln>
      <a:noFill/>
    </a:ln>
  </c:spPr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53839999999999999"/>
          <c:y val="0.103561444025769"/>
          <c:w val="0.46160000000000001"/>
          <c:h val="0.8165795551233739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4480">
          <a:noFill/>
        </a:ln>
      </c:spPr>
    </c:plotArea>
    <c:legend>
      <c:legendPos val="r"/>
      <c:layout>
        <c:manualLayout>
          <c:xMode val="edge"/>
          <c:yMode val="edge"/>
          <c:x val="0.19538461538461499"/>
          <c:y val="0.28211984927677197"/>
        </c:manualLayout>
      </c:layout>
      <c:overlay val="1"/>
      <c:spPr>
        <a:noFill/>
        <a:ln>
          <a:noFill/>
        </a:ln>
      </c:spPr>
    </c:legend>
    <c:plotVisOnly val="1"/>
    <c:dispBlanksAs val="zero"/>
    <c:showDLblsOverMax val="1"/>
  </c:chart>
  <c:spPr>
    <a:noFill/>
    <a:ln>
      <a:noFill/>
    </a:ln>
  </c:spPr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86132957900375E-2"/>
          <c:y val="6.9285441904335082E-2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F76-2E41-A2FF-4120338E21C1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F76-2E41-A2FF-4120338E21C1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F76-2E41-A2FF-4120338E21C1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F76-2E41-A2FF-4120338E21C1}"/>
              </c:ext>
            </c:extLst>
          </c:dPt>
          <c:dLbls>
            <c:dLbl>
              <c:idx val="0"/>
              <c:layout>
                <c:manualLayout>
                  <c:x val="7.3901988118655173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76-2E41-A2FF-4120338E21C1}"/>
                </c:ext>
              </c:extLst>
            </c:dLbl>
            <c:dLbl>
              <c:idx val="1"/>
              <c:layout>
                <c:manualLayout>
                  <c:x val="3.034859914354926E-2"/>
                  <c:y val="8.6666247984246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76-2E41-A2FF-4120338E21C1}"/>
                </c:ext>
              </c:extLst>
            </c:dLbl>
            <c:dLbl>
              <c:idx val="2"/>
              <c:layout>
                <c:manualLayout>
                  <c:x val="4.776103482470042E-2"/>
                  <c:y val="4.28811833315775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76-2E41-A2FF-4120338E21C1}"/>
                </c:ext>
              </c:extLst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F76-2E41-A2FF-4120338E21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Oso ona (9-10)</c:v>
                </c:pt>
                <c:pt idx="1">
                  <c:v>Nahiko ona (7-8)</c:v>
                </c:pt>
                <c:pt idx="2">
                  <c:v>Ez ona, ez txarra (5-6)</c:v>
                </c:pt>
                <c:pt idx="3">
                  <c:v>Txarra (0-4)</c:v>
                </c:pt>
              </c:strCache>
            </c:strRef>
          </c:cat>
          <c:val>
            <c:numRef>
              <c:f>Hoja1!$B$2:$B$5</c:f>
              <c:numCache>
                <c:formatCode>%\ 0</c:formatCode>
                <c:ptCount val="4"/>
                <c:pt idx="0">
                  <c:v>1.5281917126630318E-2</c:v>
                </c:pt>
                <c:pt idx="1">
                  <c:v>0.27123243408642411</c:v>
                </c:pt>
                <c:pt idx="2">
                  <c:v>0.50587614253876267</c:v>
                </c:pt>
                <c:pt idx="3">
                  <c:v>0.19372013478492373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F76-2E41-A2FF-4120338E21C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.58193761082346418"/>
          <c:y val="0.40870461009861991"/>
          <c:w val="0.35076274919627609"/>
          <c:h val="0.25960705972790116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614401439190063"/>
          <c:y val="0.10359047186859315"/>
          <c:w val="0.46164356421765151"/>
          <c:h val="0.81667605637210205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44-184E-B7AD-FC0A520CD477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44-184E-B7AD-FC0A520CD477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C44-184E-B7AD-FC0A520CD477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C44-184E-B7AD-FC0A520CD477}"/>
              </c:ext>
            </c:extLst>
          </c:dPt>
          <c:dLbls>
            <c:dLbl>
              <c:idx val="0"/>
              <c:layout>
                <c:manualLayout>
                  <c:x val="3.7783525588307582E-2"/>
                  <c:y val="0.111491076662101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44-184E-B7AD-FC0A520CD477}"/>
                </c:ext>
              </c:extLst>
            </c:dLbl>
            <c:dLbl>
              <c:idx val="1"/>
              <c:layout>
                <c:manualLayout>
                  <c:x val="8.6390378595944447E-3"/>
                  <c:y val="-4.256717151662979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44-184E-B7AD-FC0A520CD47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3087482823712178E-2"/>
                  <c:y val="9.462215916806395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447734914974589"/>
                      <c:h val="0.104630087329049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C44-184E-B7AD-FC0A520CD4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Hobeto </c:v>
                </c:pt>
                <c:pt idx="1">
                  <c:v>Berdin</c:v>
                </c:pt>
                <c:pt idx="2">
                  <c:v>Okerrago </c:v>
                </c:pt>
                <c:pt idx="3">
                  <c:v>Ez daki/Ez du erantzun</c:v>
                </c:pt>
              </c:strCache>
            </c:strRef>
          </c:cat>
          <c:val>
            <c:numRef>
              <c:f>Hoja1!$B$2:$B$5</c:f>
              <c:numCache>
                <c:formatCode>%\ 0</c:formatCode>
                <c:ptCount val="4"/>
                <c:pt idx="0">
                  <c:v>0.23961597681153168</c:v>
                </c:pt>
                <c:pt idx="1">
                  <c:v>0.49162238409544279</c:v>
                </c:pt>
                <c:pt idx="2">
                  <c:v>0.24090504534106505</c:v>
                </c:pt>
                <c:pt idx="3">
                  <c:v>2.7856593751964233E-2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C44-184E-B7AD-FC0A520CD47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l"/>
      <c:layout>
        <c:manualLayout>
          <c:xMode val="edge"/>
          <c:yMode val="edge"/>
          <c:x val="0.19538605155559263"/>
          <c:y val="0.28217169220629429"/>
          <c:w val="0.15537669764068351"/>
          <c:h val="0.22982693559583914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614401439190063"/>
          <c:y val="0.10359047186859315"/>
          <c:w val="0.46164356421765151"/>
          <c:h val="0.81667605637210205"/>
        </c:manualLayout>
      </c:layout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l"/>
      <c:layout>
        <c:manualLayout>
          <c:xMode val="edge"/>
          <c:yMode val="edge"/>
          <c:x val="0.19538605155559263"/>
          <c:y val="0.28217169220629429"/>
          <c:w val="0.15537669764068351"/>
          <c:h val="0.22982693559583914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137339090111268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Oso ona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4.1219331920978102E-3"/>
                  <c:y val="1.62879155422847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97-AE48-A62E-0D4415A0035D}"/>
                </c:ext>
              </c:extLst>
            </c:dLbl>
            <c:dLbl>
              <c:idx val="1"/>
              <c:layout>
                <c:manualLayout>
                  <c:x val="4.1382254181535584E-3"/>
                  <c:y val="5.0316118608067116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97-AE48-A62E-0D4415A0035D}"/>
                </c:ext>
              </c:extLst>
            </c:dLbl>
            <c:dLbl>
              <c:idx val="2"/>
              <c:layout>
                <c:manualLayout>
                  <c:x val="2.758816945435705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97-AE48-A62E-0D4415A0035D}"/>
                </c:ext>
              </c:extLst>
            </c:dLbl>
            <c:dLbl>
              <c:idx val="6"/>
              <c:layout>
                <c:manualLayout>
                  <c:x val="2.7588169454357057E-3"/>
                  <c:y val="1.006322372161342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97-AE48-A62E-0D4415A0035D}"/>
                </c:ext>
              </c:extLst>
            </c:dLbl>
            <c:dLbl>
              <c:idx val="7"/>
              <c:layout>
                <c:manualLayout>
                  <c:x val="5.5176338908714114E-3"/>
                  <c:y val="2.1610608388330531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97-AE48-A62E-0D4415A0035D}"/>
                </c:ext>
              </c:extLst>
            </c:dLbl>
            <c:dLbl>
              <c:idx val="8"/>
              <c:layout>
                <c:manualLayout>
                  <c:x val="5.5176338908714114E-3"/>
                  <c:y val="2.1610608388330531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97-AE48-A62E-0D4415A003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1.5281917126630318E-2</c:v>
                </c:pt>
                <c:pt idx="1">
                  <c:v>1.3053500773340408E-2</c:v>
                </c:pt>
                <c:pt idx="2">
                  <c:v>1.7398717787814686E-2</c:v>
                </c:pt>
                <c:pt idx="3">
                  <c:v>3.9197498693700691E-2</c:v>
                </c:pt>
                <c:pt idx="5">
                  <c:v>2.6084712875904276E-2</c:v>
                </c:pt>
                <c:pt idx="6">
                  <c:v>1.5015136801810906E-2</c:v>
                </c:pt>
                <c:pt idx="7">
                  <c:v>1.3111171402561149E-2</c:v>
                </c:pt>
                <c:pt idx="8">
                  <c:v>9.5245501852851688E-3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597-AE48-A62E-0D4415A0035D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Nahiko ona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0.27123243408642411</c:v>
                </c:pt>
                <c:pt idx="1">
                  <c:v>0.35396960832454671</c:v>
                </c:pt>
                <c:pt idx="2">
                  <c:v>0.19263935390496134</c:v>
                </c:pt>
                <c:pt idx="3">
                  <c:v>0.49087545596633686</c:v>
                </c:pt>
                <c:pt idx="4">
                  <c:v>0.39800458537927719</c:v>
                </c:pt>
                <c:pt idx="5">
                  <c:v>0.25897878592729295</c:v>
                </c:pt>
                <c:pt idx="6">
                  <c:v>0.26131368775073543</c:v>
                </c:pt>
                <c:pt idx="7">
                  <c:v>0.18786603393230297</c:v>
                </c:pt>
                <c:pt idx="8">
                  <c:v>0.22117785468325576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597-AE48-A62E-0D4415A0035D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ona, ez txarra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0.50587614253876267</c:v>
                </c:pt>
                <c:pt idx="1">
                  <c:v>0.48857920487534029</c:v>
                </c:pt>
                <c:pt idx="2">
                  <c:v>0.52230672070622952</c:v>
                </c:pt>
                <c:pt idx="3">
                  <c:v>0.42961090845785405</c:v>
                </c:pt>
                <c:pt idx="4">
                  <c:v>0.44798914558081809</c:v>
                </c:pt>
                <c:pt idx="5">
                  <c:v>0.47023682097210506</c:v>
                </c:pt>
                <c:pt idx="6">
                  <c:v>0.52180931152325138</c:v>
                </c:pt>
                <c:pt idx="7">
                  <c:v>0.58207555071923667</c:v>
                </c:pt>
                <c:pt idx="8">
                  <c:v>0.51997882029408848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597-AE48-A62E-0D4415A0035D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Txarra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97-AE48-A62E-0D4415A0035D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597-AE48-A62E-0D4415A0035D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97-AE48-A62E-0D4415A0035D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597-AE48-A62E-0D4415A0035D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97-AE48-A62E-0D4415A003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%\ 0</c:formatCode>
                <c:ptCount val="9"/>
                <c:pt idx="0">
                  <c:v>0.19372013478492373</c:v>
                </c:pt>
                <c:pt idx="1">
                  <c:v>0.13396277612130808</c:v>
                </c:pt>
                <c:pt idx="2">
                  <c:v>0.25048439974960424</c:v>
                </c:pt>
                <c:pt idx="3">
                  <c:v>2.2876498180287523E-2</c:v>
                </c:pt>
                <c:pt idx="4">
                  <c:v>0.1540062690399053</c:v>
                </c:pt>
                <c:pt idx="5">
                  <c:v>0.24469968022469607</c:v>
                </c:pt>
                <c:pt idx="6">
                  <c:v>0.19942903317350524</c:v>
                </c:pt>
                <c:pt idx="7">
                  <c:v>0.19172007548826847</c:v>
                </c:pt>
                <c:pt idx="8">
                  <c:v>0.2183566198623432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597-AE48-A62E-0D4415A0035D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597-AE48-A62E-0D4415A0035D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597-AE48-A62E-0D4415A0035D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597-AE48-A62E-0D4415A0035D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597-AE48-A62E-0D4415A0035D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97-AE48-A62E-0D4415A0035D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597-AE48-A62E-0D4415A0035D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97-AE48-A62E-0D4415A0035D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597-AE48-A62E-0D4415A003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Hoja1!$F$2:$F$10</c:f>
              <c:numCache>
                <c:formatCode>%\ 0</c:formatCode>
                <c:ptCount val="9"/>
                <c:pt idx="0">
                  <c:v>1.3889371463263203E-2</c:v>
                </c:pt>
                <c:pt idx="1">
                  <c:v>1.0434909905462909E-2</c:v>
                </c:pt>
                <c:pt idx="2">
                  <c:v>1.7170807851392456E-2</c:v>
                </c:pt>
                <c:pt idx="3">
                  <c:v>1.7439638701820675E-2</c:v>
                </c:pt>
                <c:pt idx="7">
                  <c:v>2.5227168457626091E-2</c:v>
                </c:pt>
                <c:pt idx="8">
                  <c:v>3.0962154975027703E-2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3597-AE48-A62E-0D4415A003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06835328"/>
        <c:axId val="106861696"/>
      </c:barChart>
      <c:catAx>
        <c:axId val="106835328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0686169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06861696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06835328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17132944579323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5.672928101600279</c:v>
                </c:pt>
                <c:pt idx="1">
                  <c:v>5.9728689252147813</c:v>
                </c:pt>
                <c:pt idx="2">
                  <c:v>5.3860578438332949</c:v>
                </c:pt>
                <c:pt idx="3">
                  <c:v>6.5034190149373314</c:v>
                </c:pt>
                <c:pt idx="4">
                  <c:v>5.9406152298672001</c:v>
                </c:pt>
                <c:pt idx="5">
                  <c:v>5.6033348439388204</c:v>
                </c:pt>
                <c:pt idx="6">
                  <c:v>5.6853096226217081</c:v>
                </c:pt>
                <c:pt idx="7">
                  <c:v>5.5427298795719979</c:v>
                </c:pt>
                <c:pt idx="8">
                  <c:v>5.4405327709340376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25-4C3E-A23E-62F74A49DA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07118976"/>
        <c:axId val="107121664"/>
      </c:barChart>
      <c:catAx>
        <c:axId val="10711897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0712166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07121664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07118976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83540387613780831"/>
          <c:h val="0.910989361745808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Hobeto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79-4F43-8681-D752691A03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0.23961597681153168</c:v>
                </c:pt>
                <c:pt idx="1">
                  <c:v>0.29945685910043773</c:v>
                </c:pt>
                <c:pt idx="2">
                  <c:v>0.18277237170694169</c:v>
                </c:pt>
                <c:pt idx="3">
                  <c:v>0.51207747089784095</c:v>
                </c:pt>
                <c:pt idx="4">
                  <c:v>0.28616130244450111</c:v>
                </c:pt>
                <c:pt idx="5">
                  <c:v>0.15817466064609939</c:v>
                </c:pt>
                <c:pt idx="6">
                  <c:v>0.20616301874987158</c:v>
                </c:pt>
                <c:pt idx="7">
                  <c:v>0.24277965250824901</c:v>
                </c:pt>
                <c:pt idx="8">
                  <c:v>0.22635045641408766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979-4F43-8681-D752691A03FC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Berdin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0.49162238409544279</c:v>
                </c:pt>
                <c:pt idx="1">
                  <c:v>0.48679899803162885</c:v>
                </c:pt>
                <c:pt idx="2">
                  <c:v>0.49620417905218384</c:v>
                </c:pt>
                <c:pt idx="3">
                  <c:v>0.30886746570174706</c:v>
                </c:pt>
                <c:pt idx="4">
                  <c:v>0.48783923230149762</c:v>
                </c:pt>
                <c:pt idx="5">
                  <c:v>0.59562085570604462</c:v>
                </c:pt>
                <c:pt idx="6">
                  <c:v>0.51602375140529888</c:v>
                </c:pt>
                <c:pt idx="7">
                  <c:v>0.53790219400907102</c:v>
                </c:pt>
                <c:pt idx="8">
                  <c:v>0.41950616449766559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979-4F43-8681-D752691A03F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Okerrago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0.24090504534106505</c:v>
                </c:pt>
                <c:pt idx="1">
                  <c:v>0.19662346941494213</c:v>
                </c:pt>
                <c:pt idx="2">
                  <c:v>0.28296867005837567</c:v>
                </c:pt>
                <c:pt idx="3">
                  <c:v>0.15017717560844746</c:v>
                </c:pt>
                <c:pt idx="4">
                  <c:v>0.22599946525400186</c:v>
                </c:pt>
                <c:pt idx="5">
                  <c:v>0.23109500885812928</c:v>
                </c:pt>
                <c:pt idx="6">
                  <c:v>0.2694478928503285</c:v>
                </c:pt>
                <c:pt idx="7">
                  <c:v>0.19545436961800985</c:v>
                </c:pt>
                <c:pt idx="8">
                  <c:v>0.28722564576895365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979-4F43-8681-D752691A03F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979-4F43-8681-D752691A03FC}"/>
                </c:ext>
              </c:extLst>
            </c:dLbl>
            <c:dLbl>
              <c:idx val="1"/>
              <c:layout>
                <c:manualLayout>
                  <c:x val="-2.4418788412317138E-3"/>
                  <c:y val="3.69627845874007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79-4F43-8681-D752691A03FC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979-4F43-8681-D752691A03FC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979-4F43-8681-D752691A03FC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979-4F43-8681-D752691A03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%\ 0</c:formatCode>
                <c:ptCount val="9"/>
                <c:pt idx="0">
                  <c:v>2.7856593751964233E-2</c:v>
                </c:pt>
                <c:pt idx="1">
                  <c:v>1.7120673452990447E-2</c:v>
                </c:pt>
                <c:pt idx="2">
                  <c:v>3.8054779182501039E-2</c:v>
                </c:pt>
                <c:pt idx="3">
                  <c:v>2.887788779196444E-2</c:v>
                </c:pt>
                <c:pt idx="5">
                  <c:v>1.5109474789725033E-2</c:v>
                </c:pt>
                <c:pt idx="6">
                  <c:v>8.3653369945001603E-3</c:v>
                </c:pt>
                <c:pt idx="7">
                  <c:v>2.3863783864665176E-2</c:v>
                </c:pt>
                <c:pt idx="8">
                  <c:v>6.6917733319293432E-2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8979-4F43-8681-D752691A03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07824640"/>
        <c:axId val="107826176"/>
      </c:barChart>
      <c:catAx>
        <c:axId val="107824640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0782617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07826176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07824640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15418419664934077"/>
          <c:y val="1.5321489135158579E-2"/>
          <c:w val="0.7944821488794479"/>
          <c:h val="7.3276818710983391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2196747606447682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Oso ona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A2-434A-973D-7CBAB68BFF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Forondako aireportua berriz ireki izana</c:v>
                </c:pt>
                <c:pt idx="1">
                  <c:v>«Araba Konektatua» plana, zeinak arabar guztiei Interneterako sarbidea edukitzea ahalbidetzen dien</c:v>
                </c:pt>
                <c:pt idx="2">
                  <c:v>Garoñako zentral nuklearra itxi izana</c:v>
                </c:pt>
                <c:pt idx="3">
                  <c:v>Arabako sarbide, komunikazio eta errepideen hobekuntza</c:v>
                </c:pt>
                <c:pt idx="4">
                  <c:v>Kultura sustatzen laguntzea</c:v>
                </c:pt>
                <c:pt idx="5">
                  <c:v>Gizonen eta emakumeen arteko berdintasuna bultzatzea</c:v>
                </c:pt>
                <c:pt idx="6">
                  <c:v>Gizarte-zerbitzuak (Arabako Foru Aldundiaren gizarte-arloko zerbitzuak, laguntzak edo prestazioak)</c:v>
                </c:pt>
                <c:pt idx="7">
                  <c:v>Mendekotasuna eta/edo desgaitasuna duten pertsonentzako laguntzak</c:v>
                </c:pt>
                <c:pt idx="8">
                  <c:v>Iruzur fiskalaren jarraipena eta kontrola</c:v>
                </c:pt>
                <c:pt idx="9">
                  <c:v>Abiadura handiko trena</c:v>
                </c:pt>
                <c:pt idx="10">
                  <c:v>Ekonomia-sustapena eta enplegua</c:v>
                </c:pt>
                <c:pt idx="11">
                  <c:v>Gizarte-laguntzen jarraipena eta kontrola</c:v>
                </c:pt>
              </c:strCache>
            </c:strRef>
          </c:cat>
          <c:val>
            <c:numRef>
              <c:f>Hoja1!$B$2:$B$13</c:f>
              <c:numCache>
                <c:formatCode>0%</c:formatCode>
                <c:ptCount val="12"/>
                <c:pt idx="0">
                  <c:v>0.23010758332174841</c:v>
                </c:pt>
                <c:pt idx="1">
                  <c:v>0.13330553206644508</c:v>
                </c:pt>
                <c:pt idx="2">
                  <c:v>0.25224848821409041</c:v>
                </c:pt>
                <c:pt idx="3">
                  <c:v>7.6409766504307086E-2</c:v>
                </c:pt>
                <c:pt idx="4">
                  <c:v>7.6430523522595023E-2</c:v>
                </c:pt>
                <c:pt idx="5">
                  <c:v>8.565119305061078E-2</c:v>
                </c:pt>
                <c:pt idx="6">
                  <c:v>6.82834583038259E-2</c:v>
                </c:pt>
                <c:pt idx="7">
                  <c:v>8.5427431378952465E-2</c:v>
                </c:pt>
                <c:pt idx="8">
                  <c:v>6.3975927818294087E-2</c:v>
                </c:pt>
                <c:pt idx="9">
                  <c:v>8.3599487837771894E-2</c:v>
                </c:pt>
                <c:pt idx="10">
                  <c:v>2.3065594253123479E-2</c:v>
                </c:pt>
                <c:pt idx="11">
                  <c:v>4.6195212792199916E-2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0A2-434A-973D-7CBAB68BFF63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Nahiko ona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Forondako aireportua berriz ireki izana</c:v>
                </c:pt>
                <c:pt idx="1">
                  <c:v>«Araba Konektatua» plana, zeinak arabar guztiei Interneterako sarbidea edukitzea ahalbidetzen dien</c:v>
                </c:pt>
                <c:pt idx="2">
                  <c:v>Garoñako zentral nuklearra itxi izana</c:v>
                </c:pt>
                <c:pt idx="3">
                  <c:v>Arabako sarbide, komunikazio eta errepideen hobekuntza</c:v>
                </c:pt>
                <c:pt idx="4">
                  <c:v>Kultura sustatzen laguntzea</c:v>
                </c:pt>
                <c:pt idx="5">
                  <c:v>Gizonen eta emakumeen arteko berdintasuna bultzatzea</c:v>
                </c:pt>
                <c:pt idx="6">
                  <c:v>Gizarte-zerbitzuak (Arabako Foru Aldundiaren gizarte-arloko zerbitzuak, laguntzak edo prestazioak)</c:v>
                </c:pt>
                <c:pt idx="7">
                  <c:v>Mendekotasuna eta/edo desgaitasuna duten pertsonentzako laguntzak</c:v>
                </c:pt>
                <c:pt idx="8">
                  <c:v>Iruzur fiskalaren jarraipena eta kontrola</c:v>
                </c:pt>
                <c:pt idx="9">
                  <c:v>Abiadura handiko trena</c:v>
                </c:pt>
                <c:pt idx="10">
                  <c:v>Ekonomia-sustapena eta enplegua</c:v>
                </c:pt>
                <c:pt idx="11">
                  <c:v>Gizarte-laguntzen jarraipena eta kontrola</c:v>
                </c:pt>
              </c:strCache>
            </c:strRef>
          </c:cat>
          <c:val>
            <c:numRef>
              <c:f>Hoja1!$C$2:$C$13</c:f>
              <c:numCache>
                <c:formatCode>%\ 0</c:formatCode>
                <c:ptCount val="12"/>
                <c:pt idx="0">
                  <c:v>0.31967730925938009</c:v>
                </c:pt>
                <c:pt idx="1">
                  <c:v>0.3779694719811445</c:v>
                </c:pt>
                <c:pt idx="2">
                  <c:v>0.24147198803849812</c:v>
                </c:pt>
                <c:pt idx="3">
                  <c:v>0.39180830586502169</c:v>
                </c:pt>
                <c:pt idx="4">
                  <c:v>0.377576680367671</c:v>
                </c:pt>
                <c:pt idx="5">
                  <c:v>0.3244178513068483</c:v>
                </c:pt>
                <c:pt idx="6">
                  <c:v>0.32653334689707836</c:v>
                </c:pt>
                <c:pt idx="7">
                  <c:v>0.27950308191699924</c:v>
                </c:pt>
                <c:pt idx="8">
                  <c:v>0.23071941440156019</c:v>
                </c:pt>
                <c:pt idx="9">
                  <c:v>0.19903141683406475</c:v>
                </c:pt>
                <c:pt idx="10">
                  <c:v>0.24895842973356433</c:v>
                </c:pt>
                <c:pt idx="11">
                  <c:v>0.21054576320002746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0A2-434A-973D-7CBAB68BFF6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ona, ez txarra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Forondako aireportua berriz ireki izana</c:v>
                </c:pt>
                <c:pt idx="1">
                  <c:v>«Araba Konektatua» plana, zeinak arabar guztiei Interneterako sarbidea edukitzea ahalbidetzen dien</c:v>
                </c:pt>
                <c:pt idx="2">
                  <c:v>Garoñako zentral nuklearra itxi izana</c:v>
                </c:pt>
                <c:pt idx="3">
                  <c:v>Arabako sarbide, komunikazio eta errepideen hobekuntza</c:v>
                </c:pt>
                <c:pt idx="4">
                  <c:v>Kultura sustatzen laguntzea</c:v>
                </c:pt>
                <c:pt idx="5">
                  <c:v>Gizonen eta emakumeen arteko berdintasuna bultzatzea</c:v>
                </c:pt>
                <c:pt idx="6">
                  <c:v>Gizarte-zerbitzuak (Arabako Foru Aldundiaren gizarte-arloko zerbitzuak, laguntzak edo prestazioak)</c:v>
                </c:pt>
                <c:pt idx="7">
                  <c:v>Mendekotasuna eta/edo desgaitasuna duten pertsonentzako laguntzak</c:v>
                </c:pt>
                <c:pt idx="8">
                  <c:v>Iruzur fiskalaren jarraipena eta kontrola</c:v>
                </c:pt>
                <c:pt idx="9">
                  <c:v>Abiadura handiko trena</c:v>
                </c:pt>
                <c:pt idx="10">
                  <c:v>Ekonomia-sustapena eta enplegua</c:v>
                </c:pt>
                <c:pt idx="11">
                  <c:v>Gizarte-laguntzen jarraipena eta kontrola</c:v>
                </c:pt>
              </c:strCache>
            </c:strRef>
          </c:cat>
          <c:val>
            <c:numRef>
              <c:f>Hoja1!$D$2:$D$13</c:f>
              <c:numCache>
                <c:formatCode>%\ 0</c:formatCode>
                <c:ptCount val="12"/>
                <c:pt idx="0">
                  <c:v>0.22898623114550193</c:v>
                </c:pt>
                <c:pt idx="1">
                  <c:v>0.21174784991160422</c:v>
                </c:pt>
                <c:pt idx="2">
                  <c:v>0.23986043184894265</c:v>
                </c:pt>
                <c:pt idx="3">
                  <c:v>0.35509076829327824</c:v>
                </c:pt>
                <c:pt idx="4">
                  <c:v>0.35916814558013532</c:v>
                </c:pt>
                <c:pt idx="5">
                  <c:v>0.39501227452675958</c:v>
                </c:pt>
                <c:pt idx="6">
                  <c:v>0.37191861229441692</c:v>
                </c:pt>
                <c:pt idx="7">
                  <c:v>0.31323415829500645</c:v>
                </c:pt>
                <c:pt idx="8">
                  <c:v>0.3409412560211989</c:v>
                </c:pt>
                <c:pt idx="9">
                  <c:v>0.28218460993284217</c:v>
                </c:pt>
                <c:pt idx="10">
                  <c:v>0.46593428876579629</c:v>
                </c:pt>
                <c:pt idx="11">
                  <c:v>0.34508186632634524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0A2-434A-973D-7CBAB68BFF63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Txarra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A2-434A-973D-7CBAB68BFF63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A2-434A-973D-7CBAB68BFF63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0A2-434A-973D-7CBAB68BFF63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0A2-434A-973D-7CBAB68BFF63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0A2-434A-973D-7CBAB68BFF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Forondako aireportua berriz ireki izana</c:v>
                </c:pt>
                <c:pt idx="1">
                  <c:v>«Araba Konektatua» plana, zeinak arabar guztiei Interneterako sarbidea edukitzea ahalbidetzen dien</c:v>
                </c:pt>
                <c:pt idx="2">
                  <c:v>Garoñako zentral nuklearra itxi izana</c:v>
                </c:pt>
                <c:pt idx="3">
                  <c:v>Arabako sarbide, komunikazio eta errepideen hobekuntza</c:v>
                </c:pt>
                <c:pt idx="4">
                  <c:v>Kultura sustatzen laguntzea</c:v>
                </c:pt>
                <c:pt idx="5">
                  <c:v>Gizonen eta emakumeen arteko berdintasuna bultzatzea</c:v>
                </c:pt>
                <c:pt idx="6">
                  <c:v>Gizarte-zerbitzuak (Arabako Foru Aldundiaren gizarte-arloko zerbitzuak, laguntzak edo prestazioak)</c:v>
                </c:pt>
                <c:pt idx="7">
                  <c:v>Mendekotasuna eta/edo desgaitasuna duten pertsonentzako laguntzak</c:v>
                </c:pt>
                <c:pt idx="8">
                  <c:v>Iruzur fiskalaren jarraipena eta kontrola</c:v>
                </c:pt>
                <c:pt idx="9">
                  <c:v>Abiadura handiko trena</c:v>
                </c:pt>
                <c:pt idx="10">
                  <c:v>Ekonomia-sustapena eta enplegua</c:v>
                </c:pt>
                <c:pt idx="11">
                  <c:v>Gizarte-laguntzen jarraipena eta kontrola</c:v>
                </c:pt>
              </c:strCache>
            </c:strRef>
          </c:cat>
          <c:val>
            <c:numRef>
              <c:f>Hoja1!$E$2:$E$13</c:f>
              <c:numCache>
                <c:formatCode>%\ 0</c:formatCode>
                <c:ptCount val="12"/>
                <c:pt idx="0">
                  <c:v>0.15348819698202634</c:v>
                </c:pt>
                <c:pt idx="1">
                  <c:v>7.8950968931618695E-2</c:v>
                </c:pt>
                <c:pt idx="2">
                  <c:v>0.13767953809395658</c:v>
                </c:pt>
                <c:pt idx="3">
                  <c:v>0.1494365523111294</c:v>
                </c:pt>
                <c:pt idx="4">
                  <c:v>0.12508192086845585</c:v>
                </c:pt>
                <c:pt idx="5">
                  <c:v>0.11846256861895829</c:v>
                </c:pt>
                <c:pt idx="6">
                  <c:v>0.15248907718732807</c:v>
                </c:pt>
                <c:pt idx="7">
                  <c:v>0.21570578903470242</c:v>
                </c:pt>
                <c:pt idx="8">
                  <c:v>0.25845364387920827</c:v>
                </c:pt>
                <c:pt idx="9">
                  <c:v>0.31563665826512521</c:v>
                </c:pt>
                <c:pt idx="10">
                  <c:v>0.17920210654775026</c:v>
                </c:pt>
                <c:pt idx="11">
                  <c:v>0.31226894595500543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F0A2-434A-973D-7CBAB68BFF63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0A2-434A-973D-7CBAB68BFF63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0A2-434A-973D-7CBAB68BFF63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0A2-434A-973D-7CBAB68BFF63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0A2-434A-973D-7CBAB68BFF63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0A2-434A-973D-7CBAB68BFF63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0A2-434A-973D-7CBAB68BFF63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0A2-434A-973D-7CBAB68BFF63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0A2-434A-973D-7CBAB68BFF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Forondako aireportua berriz ireki izana</c:v>
                </c:pt>
                <c:pt idx="1">
                  <c:v>«Araba Konektatua» plana, zeinak arabar guztiei Interneterako sarbidea edukitzea ahalbidetzen dien</c:v>
                </c:pt>
                <c:pt idx="2">
                  <c:v>Garoñako zentral nuklearra itxi izana</c:v>
                </c:pt>
                <c:pt idx="3">
                  <c:v>Arabako sarbide, komunikazio eta errepideen hobekuntza</c:v>
                </c:pt>
                <c:pt idx="4">
                  <c:v>Kultura sustatzen laguntzea</c:v>
                </c:pt>
                <c:pt idx="5">
                  <c:v>Gizonen eta emakumeen arteko berdintasuna bultzatzea</c:v>
                </c:pt>
                <c:pt idx="6">
                  <c:v>Gizarte-zerbitzuak (Arabako Foru Aldundiaren gizarte-arloko zerbitzuak, laguntzak edo prestazioak)</c:v>
                </c:pt>
                <c:pt idx="7">
                  <c:v>Mendekotasuna eta/edo desgaitasuna duten pertsonentzako laguntzak</c:v>
                </c:pt>
                <c:pt idx="8">
                  <c:v>Iruzur fiskalaren jarraipena eta kontrola</c:v>
                </c:pt>
                <c:pt idx="9">
                  <c:v>Abiadura handiko trena</c:v>
                </c:pt>
                <c:pt idx="10">
                  <c:v>Ekonomia-sustapena eta enplegua</c:v>
                </c:pt>
                <c:pt idx="11">
                  <c:v>Gizarte-laguntzen jarraipena eta kontrola</c:v>
                </c:pt>
              </c:strCache>
            </c:strRef>
          </c:cat>
          <c:val>
            <c:numRef>
              <c:f>Hoja1!$F$2:$F$13</c:f>
              <c:numCache>
                <c:formatCode>%\ 0</c:formatCode>
                <c:ptCount val="12"/>
                <c:pt idx="0">
                  <c:v>6.7740679291347111E-2</c:v>
                </c:pt>
                <c:pt idx="1">
                  <c:v>0.19802617710919188</c:v>
                </c:pt>
                <c:pt idx="2">
                  <c:v>0.12873955380451624</c:v>
                </c:pt>
                <c:pt idx="3">
                  <c:v>2.7254607026267443E-2</c:v>
                </c:pt>
                <c:pt idx="4">
                  <c:v>6.1742729661145995E-2</c:v>
                </c:pt>
                <c:pt idx="5">
                  <c:v>7.6456112496826614E-2</c:v>
                </c:pt>
                <c:pt idx="6">
                  <c:v>8.0775505317354543E-2</c:v>
                </c:pt>
                <c:pt idx="7">
                  <c:v>0.10612953937434363</c:v>
                </c:pt>
                <c:pt idx="8">
                  <c:v>0.10590975787974281</c:v>
                </c:pt>
                <c:pt idx="9">
                  <c:v>0.11954782713020014</c:v>
                </c:pt>
                <c:pt idx="10">
                  <c:v>8.2839580699769627E-2</c:v>
                </c:pt>
                <c:pt idx="11">
                  <c:v>8.5908211726425959E-2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0A2-434A-973D-7CBAB68BFF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07151744"/>
        <c:axId val="107153280"/>
      </c:barChart>
      <c:catAx>
        <c:axId val="107151744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600"/>
            </a:pPr>
            <a:endParaRPr lang="es-ES"/>
          </a:p>
        </c:txPr>
        <c:crossAx val="10715328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0715328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07151744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7.6937322177141027E-2"/>
          <c:y val="9.8323946045226242E-3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99464950011939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Hoja1!$A$2:$A$13</c:f>
              <c:numCache>
                <c:formatCode>General</c:formatCode>
                <c:ptCount val="12"/>
              </c:numCache>
            </c:numRef>
          </c:cat>
          <c:val>
            <c:numRef>
              <c:f>Hoja1!$B$2:$B$13</c:f>
              <c:numCache>
                <c:formatCode>0.0</c:formatCode>
                <c:ptCount val="12"/>
                <c:pt idx="0">
                  <c:v>6.7734443410411043</c:v>
                </c:pt>
                <c:pt idx="1">
                  <c:v>6.8152611562016592</c:v>
                </c:pt>
                <c:pt idx="2">
                  <c:v>6.7229067364805424</c:v>
                </c:pt>
                <c:pt idx="3">
                  <c:v>6.2191466389895425</c:v>
                </c:pt>
                <c:pt idx="4">
                  <c:v>6.3524396470617788</c:v>
                </c:pt>
                <c:pt idx="5">
                  <c:v>6.2832004920768529</c:v>
                </c:pt>
                <c:pt idx="6">
                  <c:v>6.0519631801060703</c:v>
                </c:pt>
                <c:pt idx="7">
                  <c:v>5.8131348779700156</c:v>
                </c:pt>
                <c:pt idx="8">
                  <c:v>5.3752747279899253</c:v>
                </c:pt>
                <c:pt idx="9">
                  <c:v>5.0830731543229257</c:v>
                </c:pt>
                <c:pt idx="10">
                  <c:v>5.6470263619278365</c:v>
                </c:pt>
                <c:pt idx="11">
                  <c:v>5.0402743925300824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C0-E841-B8E2-B0B7985F23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07357312"/>
        <c:axId val="107368448"/>
      </c:barChart>
      <c:catAx>
        <c:axId val="10735731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0736844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07368448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07357312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933074250734102"/>
          <c:y val="7.8032523935523332E-2"/>
          <c:w val="0.62021615439382338"/>
          <c:h val="0.900011172684536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Muy bien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2C-6140-A9B8-573E491962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Hoja1!$B$2:$B$10</c:f>
              <c:numCache>
                <c:formatCode>0%</c:formatCode>
                <c:ptCount val="9"/>
                <c:pt idx="0">
                  <c:v>0.12375709515937099</c:v>
                </c:pt>
                <c:pt idx="1">
                  <c:v>0.13713035105511845</c:v>
                </c:pt>
                <c:pt idx="2">
                  <c:v>0.11105367154622242</c:v>
                </c:pt>
                <c:pt idx="3">
                  <c:v>0.204078513124935</c:v>
                </c:pt>
                <c:pt idx="4">
                  <c:v>0.15647475780685402</c:v>
                </c:pt>
                <c:pt idx="5">
                  <c:v>0.10863935941602949</c:v>
                </c:pt>
                <c:pt idx="6">
                  <c:v>0.11616698594591092</c:v>
                </c:pt>
                <c:pt idx="7">
                  <c:v>8.627935672879794E-2</c:v>
                </c:pt>
                <c:pt idx="8">
                  <c:v>0.12697425900476489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2C-6140-A9B8-573E49196283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Bastante bien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9"/>
                <c:pt idx="0">
                  <c:v>0.6885666024149214</c:v>
                </c:pt>
                <c:pt idx="1">
                  <c:v>0.70659733347986031</c:v>
                </c:pt>
                <c:pt idx="2">
                  <c:v>0.67143898468605234</c:v>
                </c:pt>
                <c:pt idx="3">
                  <c:v>0.77848184817324428</c:v>
                </c:pt>
                <c:pt idx="4">
                  <c:v>0.757592530970991</c:v>
                </c:pt>
                <c:pt idx="5">
                  <c:v>0.71690262948031502</c:v>
                </c:pt>
                <c:pt idx="6">
                  <c:v>0.66400588130230365</c:v>
                </c:pt>
                <c:pt idx="7">
                  <c:v>0.68366485060986226</c:v>
                </c:pt>
                <c:pt idx="8">
                  <c:v>0.63239436850200859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A2C-6140-A9B8-573E4919628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bien, ni mal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Hoja1!$D$2:$D$10</c:f>
              <c:numCache>
                <c:formatCode>0%</c:formatCode>
                <c:ptCount val="9"/>
                <c:pt idx="0">
                  <c:v>0.16731509144445739</c:v>
                </c:pt>
                <c:pt idx="1">
                  <c:v>0.13963358171668055</c:v>
                </c:pt>
                <c:pt idx="2">
                  <c:v>0.19361010494488787</c:v>
                </c:pt>
                <c:pt idx="3">
                  <c:v>1.7439638701820675E-2</c:v>
                </c:pt>
                <c:pt idx="4">
                  <c:v>8.1701356577812551E-2</c:v>
                </c:pt>
                <c:pt idx="5">
                  <c:v>0.16217699288950149</c:v>
                </c:pt>
                <c:pt idx="6">
                  <c:v>0.20367013192242303</c:v>
                </c:pt>
                <c:pt idx="7">
                  <c:v>0.20869986302327007</c:v>
                </c:pt>
                <c:pt idx="8">
                  <c:v>0.19877248000236145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A2C-6140-A9B8-573E49196283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Mal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A2C-6140-A9B8-573E49196283}"/>
                </c:ext>
              </c:extLst>
            </c:dLbl>
            <c:dLbl>
              <c:idx val="1"/>
              <c:layout>
                <c:manualLayout>
                  <c:x val="-5.200695786667521E-3"/>
                  <c:y val="9.1851568832921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A2C-6140-A9B8-573E49196283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A2C-6140-A9B8-573E49196283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2C-6140-A9B8-573E49196283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A2C-6140-A9B8-573E491962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Hoja1!$E$2:$E$10</c:f>
              <c:numCache>
                <c:formatCode>0%</c:formatCode>
                <c:ptCount val="9"/>
                <c:pt idx="0">
                  <c:v>1.6418551958737558E-2</c:v>
                </c:pt>
                <c:pt idx="1">
                  <c:v>9.4791341785006103E-3</c:v>
                </c:pt>
                <c:pt idx="2">
                  <c:v>2.3010391999650059E-2</c:v>
                </c:pt>
                <c:pt idx="5">
                  <c:v>1.2281018214152964E-2</c:v>
                </c:pt>
                <c:pt idx="6">
                  <c:v>1.4529009706086289E-2</c:v>
                </c:pt>
                <c:pt idx="7">
                  <c:v>2.0498205216882472E-2</c:v>
                </c:pt>
                <c:pt idx="8">
                  <c:v>2.844545460249711E-2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BA2C-6140-A9B8-573E49196283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A2C-6140-A9B8-573E49196283}"/>
                </c:ext>
              </c:extLst>
            </c:dLbl>
            <c:dLbl>
              <c:idx val="1"/>
              <c:layout>
                <c:manualLayout>
                  <c:x val="0"/>
                  <c:y val="-1.6467067485823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A2C-6140-A9B8-573E49196283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A2C-6140-A9B8-573E49196283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A2C-6140-A9B8-573E49196283}"/>
                </c:ext>
              </c:extLst>
            </c:dLbl>
            <c:dLbl>
              <c:idx val="5"/>
              <c:layout>
                <c:manualLayout>
                  <c:x val="6.9342239716127813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A2C-6140-A9B8-573E49196283}"/>
                </c:ext>
              </c:extLst>
            </c:dLbl>
            <c:dLbl>
              <c:idx val="7"/>
              <c:layout>
                <c:manualLayout>
                  <c:x val="1.20124908284835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A2C-6140-A9B8-573E49196283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A2C-6140-A9B8-573E49196283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A2C-6140-A9B8-573E491962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TOTAL</c:v>
                </c:pt>
                <c:pt idx="1">
                  <c:v>Hombre</c:v>
                </c:pt>
                <c:pt idx="2">
                  <c:v>Mujer</c:v>
                </c:pt>
                <c:pt idx="3">
                  <c:v>De 18 a 24 años</c:v>
                </c:pt>
                <c:pt idx="4">
                  <c:v>De 25 a 34 años</c:v>
                </c:pt>
                <c:pt idx="5">
                  <c:v>De 35 a 44 años</c:v>
                </c:pt>
                <c:pt idx="6">
                  <c:v>De 45 a 54 años</c:v>
                </c:pt>
                <c:pt idx="7">
                  <c:v>De 55 a 64 años</c:v>
                </c:pt>
                <c:pt idx="8">
                  <c:v>Más de 64 años</c:v>
                </c:pt>
              </c:strCache>
            </c:strRef>
          </c:cat>
          <c:val>
            <c:numRef>
              <c:f>Hoja1!$F$2:$F$10</c:f>
              <c:numCache>
                <c:formatCode>0%</c:formatCode>
                <c:ptCount val="9"/>
                <c:pt idx="1">
                  <c:v>7.1595995698390058E-3</c:v>
                </c:pt>
                <c:pt idx="8">
                  <c:v>1.341343788836773E-2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BA2C-6140-A9B8-573E491962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9981824"/>
        <c:axId val="39983360"/>
      </c:barChart>
      <c:catAx>
        <c:axId val="39981824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399833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998336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39981824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0.16521946443108362"/>
          <c:y val="1.5321544919183057E-2"/>
          <c:w val="0.55722389157197716"/>
          <c:h val="6.2298637397569183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68934911242601E-2"/>
          <c:w val="0.91976730566509202"/>
          <c:h val="0.651812130177515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0.51127500404758974</c:v>
                </c:pt>
                <c:pt idx="1">
                  <c:v>0.52299501959794104</c:v>
                </c:pt>
                <c:pt idx="2">
                  <c:v>0.50014201418711823</c:v>
                </c:pt>
                <c:pt idx="3">
                  <c:v>0.78774882751756437</c:v>
                </c:pt>
                <c:pt idx="4">
                  <c:v>0.41246825940403342</c:v>
                </c:pt>
                <c:pt idx="5">
                  <c:v>0.45169275929969144</c:v>
                </c:pt>
                <c:pt idx="6">
                  <c:v>0.46293307978656467</c:v>
                </c:pt>
                <c:pt idx="7">
                  <c:v>0.526664239124914</c:v>
                </c:pt>
                <c:pt idx="8">
                  <c:v>0.55199180351237109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25D-2741-AEC2-400017740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7793408"/>
        <c:axId val="107795200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6.8152611562016592</c:v>
                </c:pt>
                <c:pt idx="1">
                  <c:v>6.8917704040607211</c:v>
                </c:pt>
                <c:pt idx="2">
                  <c:v>6.7402155155347341</c:v>
                </c:pt>
                <c:pt idx="3">
                  <c:v>7.7298320918946448</c:v>
                </c:pt>
                <c:pt idx="4">
                  <c:v>6.3015691743670823</c:v>
                </c:pt>
                <c:pt idx="5">
                  <c:v>6.643426400516014</c:v>
                </c:pt>
                <c:pt idx="6">
                  <c:v>6.5396584040850687</c:v>
                </c:pt>
                <c:pt idx="7">
                  <c:v>6.7219095381974956</c:v>
                </c:pt>
                <c:pt idx="8">
                  <c:v>7.198767619185781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25D-2741-AEC2-400017740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796736"/>
        <c:axId val="107610112"/>
      </c:scatterChart>
      <c:catAx>
        <c:axId val="1077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7795200"/>
        <c:crosses val="autoZero"/>
        <c:auto val="1"/>
        <c:lblAlgn val="ctr"/>
        <c:lblOffset val="100"/>
        <c:noMultiLvlLbl val="1"/>
      </c:catAx>
      <c:valAx>
        <c:axId val="10779520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7793408"/>
        <c:crosses val="autoZero"/>
        <c:crossBetween val="between"/>
      </c:valAx>
      <c:catAx>
        <c:axId val="107796736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7610112"/>
        <c:crosses val="max"/>
        <c:auto val="1"/>
        <c:lblAlgn val="ctr"/>
        <c:lblOffset val="100"/>
        <c:noMultiLvlLbl val="1"/>
      </c:catAx>
      <c:valAx>
        <c:axId val="107610112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7796736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45698037057395E-2"/>
          <c:w val="0.91976730566509202"/>
          <c:h val="0.65144010273344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0.54978489258112795</c:v>
                </c:pt>
                <c:pt idx="1">
                  <c:v>0.56919174060411493</c:v>
                </c:pt>
                <c:pt idx="2">
                  <c:v>0.53135008408319073</c:v>
                </c:pt>
                <c:pt idx="3">
                  <c:v>0.56394997394982338</c:v>
                </c:pt>
                <c:pt idx="4">
                  <c:v>0.59685452899531921</c:v>
                </c:pt>
                <c:pt idx="5">
                  <c:v>0.52314834500556262</c:v>
                </c:pt>
                <c:pt idx="6">
                  <c:v>0.56222707906754388</c:v>
                </c:pt>
                <c:pt idx="7">
                  <c:v>0.53608625205178018</c:v>
                </c:pt>
                <c:pt idx="8">
                  <c:v>0.5429358304832177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A3-734B-97A3-5847E20468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7645952"/>
        <c:axId val="107651840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6.7734443410411043</c:v>
                </c:pt>
                <c:pt idx="1">
                  <c:v>6.9264329421012691</c:v>
                </c:pt>
                <c:pt idx="2">
                  <c:v>6.6299726657358731</c:v>
                </c:pt>
                <c:pt idx="3">
                  <c:v>7.2868765838453982</c:v>
                </c:pt>
                <c:pt idx="4">
                  <c:v>7.1687864461335229</c:v>
                </c:pt>
                <c:pt idx="5">
                  <c:v>6.5288909302834002</c:v>
                </c:pt>
                <c:pt idx="6">
                  <c:v>6.8197773677598139</c:v>
                </c:pt>
                <c:pt idx="7">
                  <c:v>6.3649817979715646</c:v>
                </c:pt>
                <c:pt idx="8">
                  <c:v>6.8537328432894578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5A3-734B-97A3-5847E20468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653376"/>
        <c:axId val="107659264"/>
      </c:scatterChart>
      <c:catAx>
        <c:axId val="10764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7651840"/>
        <c:crosses val="autoZero"/>
        <c:auto val="1"/>
        <c:lblAlgn val="ctr"/>
        <c:lblOffset val="100"/>
        <c:noMultiLvlLbl val="1"/>
      </c:catAx>
      <c:valAx>
        <c:axId val="10765184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7645952"/>
        <c:crosses val="autoZero"/>
        <c:crossBetween val="between"/>
      </c:valAx>
      <c:catAx>
        <c:axId val="107653376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7659264"/>
        <c:crosses val="max"/>
        <c:auto val="1"/>
        <c:lblAlgn val="ctr"/>
        <c:lblOffset val="100"/>
        <c:noMultiLvlLbl val="1"/>
      </c:catAx>
      <c:valAx>
        <c:axId val="107659264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7653376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80595980595995E-2"/>
          <c:w val="0.91976730566509202"/>
          <c:h val="0.612439362439362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0.49372047625258858</c:v>
                </c:pt>
                <c:pt idx="1">
                  <c:v>0.50928117887959756</c:v>
                </c:pt>
                <c:pt idx="2">
                  <c:v>0.47893916953639687</c:v>
                </c:pt>
                <c:pt idx="3">
                  <c:v>0.55365815529523854</c:v>
                </c:pt>
                <c:pt idx="4">
                  <c:v>0.54067136776202585</c:v>
                </c:pt>
                <c:pt idx="5">
                  <c:v>0.49348239804067617</c:v>
                </c:pt>
                <c:pt idx="6">
                  <c:v>0.45996780241721197</c:v>
                </c:pt>
                <c:pt idx="7">
                  <c:v>0.54434422413906181</c:v>
                </c:pt>
                <c:pt idx="8">
                  <c:v>0.44883256851123249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53-554F-9314-C2E3B66D73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294912"/>
        <c:axId val="108296448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6.7229067364805424</c:v>
                </c:pt>
                <c:pt idx="1">
                  <c:v>6.8046140493692198</c:v>
                </c:pt>
                <c:pt idx="2">
                  <c:v>6.6427504374287087</c:v>
                </c:pt>
                <c:pt idx="3">
                  <c:v>6.9780230510403518</c:v>
                </c:pt>
                <c:pt idx="4">
                  <c:v>6.7194874186528928</c:v>
                </c:pt>
                <c:pt idx="5">
                  <c:v>6.6451587905450253</c:v>
                </c:pt>
                <c:pt idx="6">
                  <c:v>6.6470493764032046</c:v>
                </c:pt>
                <c:pt idx="7">
                  <c:v>6.8340910118949107</c:v>
                </c:pt>
                <c:pt idx="8">
                  <c:v>6.6929314177778858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753-554F-9314-C2E3B66D73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302336"/>
        <c:axId val="108303872"/>
      </c:scatterChart>
      <c:catAx>
        <c:axId val="10829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296448"/>
        <c:crosses val="autoZero"/>
        <c:auto val="1"/>
        <c:lblAlgn val="ctr"/>
        <c:lblOffset val="100"/>
        <c:noMultiLvlLbl val="1"/>
      </c:catAx>
      <c:valAx>
        <c:axId val="108296448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294912"/>
        <c:crosses val="autoZero"/>
        <c:crossBetween val="between"/>
      </c:valAx>
      <c:catAx>
        <c:axId val="108302336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303872"/>
        <c:crosses val="max"/>
        <c:auto val="1"/>
        <c:lblAlgn val="ctr"/>
        <c:lblOffset val="100"/>
        <c:noMultiLvlLbl val="1"/>
      </c:catAx>
      <c:valAx>
        <c:axId val="108303872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302336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12513445679498E-2"/>
          <c:w val="0.91976730566509202"/>
          <c:h val="0.625313732520616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0.46821807236932966</c:v>
                </c:pt>
                <c:pt idx="1">
                  <c:v>0.48961331887265525</c:v>
                </c:pt>
                <c:pt idx="2">
                  <c:v>0.44789445920000776</c:v>
                </c:pt>
                <c:pt idx="3">
                  <c:v>0.6168160500310923</c:v>
                </c:pt>
                <c:pt idx="4">
                  <c:v>0.53892881669632065</c:v>
                </c:pt>
                <c:pt idx="5">
                  <c:v>0.30839736320313588</c:v>
                </c:pt>
                <c:pt idx="6">
                  <c:v>0.36411492197073303</c:v>
                </c:pt>
                <c:pt idx="7">
                  <c:v>0.48758015737432481</c:v>
                </c:pt>
                <c:pt idx="8">
                  <c:v>0.57723967876500026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7F-C143-BF8A-637FF1179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474752"/>
        <c:axId val="108476288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6.2191466389895425</c:v>
                </c:pt>
                <c:pt idx="1">
                  <c:v>6.241586363876082</c:v>
                </c:pt>
                <c:pt idx="2">
                  <c:v>6.1974617058934109</c:v>
                </c:pt>
                <c:pt idx="3">
                  <c:v>6.8187250303919109</c:v>
                </c:pt>
                <c:pt idx="4">
                  <c:v>6.3163967721336833</c:v>
                </c:pt>
                <c:pt idx="5">
                  <c:v>5.7423007057706954</c:v>
                </c:pt>
                <c:pt idx="6">
                  <c:v>5.8258273496248254</c:v>
                </c:pt>
                <c:pt idx="7">
                  <c:v>6.2796175565345651</c:v>
                </c:pt>
                <c:pt idx="8">
                  <c:v>6.6176816472401869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57F-C143-BF8A-637FF1179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477824"/>
        <c:axId val="108483712"/>
      </c:scatterChart>
      <c:catAx>
        <c:axId val="10847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476288"/>
        <c:crosses val="autoZero"/>
        <c:auto val="1"/>
        <c:lblAlgn val="ctr"/>
        <c:lblOffset val="100"/>
        <c:noMultiLvlLbl val="1"/>
      </c:catAx>
      <c:valAx>
        <c:axId val="108476288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474752"/>
        <c:crosses val="autoZero"/>
        <c:crossBetween val="between"/>
      </c:valAx>
      <c:catAx>
        <c:axId val="108477824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483712"/>
        <c:crosses val="max"/>
        <c:auto val="1"/>
        <c:lblAlgn val="ctr"/>
        <c:lblOffset val="100"/>
        <c:noMultiLvlLbl val="1"/>
      </c:catAx>
      <c:valAx>
        <c:axId val="108483712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477824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7.0366528354080193E-2"/>
          <c:w val="0.91976730566509202"/>
          <c:h val="0.63243430152143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0.45400720389026605</c:v>
                </c:pt>
                <c:pt idx="1">
                  <c:v>0.44334300574156904</c:v>
                </c:pt>
                <c:pt idx="2">
                  <c:v>0.46413725955012192</c:v>
                </c:pt>
                <c:pt idx="3">
                  <c:v>0.69624283480814941</c:v>
                </c:pt>
                <c:pt idx="4">
                  <c:v>0.4410449698763495</c:v>
                </c:pt>
                <c:pt idx="5">
                  <c:v>0.50124111014491612</c:v>
                </c:pt>
                <c:pt idx="6">
                  <c:v>0.28617212409857623</c:v>
                </c:pt>
                <c:pt idx="7">
                  <c:v>0.49360990782848108</c:v>
                </c:pt>
                <c:pt idx="8">
                  <c:v>0.45901839366486125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EC-C746-A373-CC016D5D59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836736"/>
        <c:axId val="108838272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6.3524396470617788</c:v>
                </c:pt>
                <c:pt idx="1">
                  <c:v>6.3698668383194876</c:v>
                </c:pt>
                <c:pt idx="2">
                  <c:v>6.3357550601918735</c:v>
                </c:pt>
                <c:pt idx="3">
                  <c:v>7.0100885878047503</c:v>
                </c:pt>
                <c:pt idx="4">
                  <c:v>6.4256716985861022</c:v>
                </c:pt>
                <c:pt idx="5">
                  <c:v>6.1116087769726377</c:v>
                </c:pt>
                <c:pt idx="6">
                  <c:v>5.8384853904405158</c:v>
                </c:pt>
                <c:pt idx="7">
                  <c:v>6.3464235580589596</c:v>
                </c:pt>
                <c:pt idx="8">
                  <c:v>6.7217857823756519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DEC-C746-A373-CC016D5D59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844160"/>
        <c:axId val="108845696"/>
      </c:scatterChart>
      <c:catAx>
        <c:axId val="10883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838272"/>
        <c:crosses val="autoZero"/>
        <c:auto val="1"/>
        <c:lblAlgn val="ctr"/>
        <c:lblOffset val="100"/>
        <c:noMultiLvlLbl val="1"/>
      </c:catAx>
      <c:valAx>
        <c:axId val="108838272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836736"/>
        <c:crosses val="autoZero"/>
        <c:crossBetween val="between"/>
      </c:valAx>
      <c:catAx>
        <c:axId val="108844160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845696"/>
        <c:crosses val="max"/>
        <c:auto val="1"/>
        <c:lblAlgn val="ctr"/>
        <c:lblOffset val="100"/>
        <c:noMultiLvlLbl val="1"/>
      </c:catAx>
      <c:valAx>
        <c:axId val="108845696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844160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897804965815001E-2"/>
          <c:w val="0.91976730566509202"/>
          <c:h val="0.62540482187837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0.41</c:v>
                </c:pt>
                <c:pt idx="1">
                  <c:v>0.46</c:v>
                </c:pt>
                <c:pt idx="2">
                  <c:v>0.36</c:v>
                </c:pt>
                <c:pt idx="3">
                  <c:v>0.67</c:v>
                </c:pt>
                <c:pt idx="4">
                  <c:v>0.45</c:v>
                </c:pt>
                <c:pt idx="5">
                  <c:v>0.33</c:v>
                </c:pt>
                <c:pt idx="6">
                  <c:v>0.38</c:v>
                </c:pt>
                <c:pt idx="7">
                  <c:v>0.39</c:v>
                </c:pt>
                <c:pt idx="8">
                  <c:v>0.42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54-6F45-BBA1-94EC57DD9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430848"/>
        <c:axId val="108432384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General</c:formatCode>
                <c:ptCount val="9"/>
                <c:pt idx="0">
                  <c:v>6.3</c:v>
                </c:pt>
                <c:pt idx="1">
                  <c:v>6.5</c:v>
                </c:pt>
                <c:pt idx="2">
                  <c:v>6.1</c:v>
                </c:pt>
                <c:pt idx="3">
                  <c:v>6.9</c:v>
                </c:pt>
                <c:pt idx="4">
                  <c:v>6.5</c:v>
                </c:pt>
                <c:pt idx="5">
                  <c:v>6</c:v>
                </c:pt>
                <c:pt idx="6">
                  <c:v>6.2</c:v>
                </c:pt>
                <c:pt idx="7">
                  <c:v>6.1</c:v>
                </c:pt>
                <c:pt idx="8">
                  <c:v>6.4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554-6F45-BBA1-94EC57DD9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446464"/>
        <c:axId val="108448000"/>
      </c:scatterChart>
      <c:catAx>
        <c:axId val="10843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432384"/>
        <c:crosses val="autoZero"/>
        <c:auto val="1"/>
        <c:lblAlgn val="ctr"/>
        <c:lblOffset val="100"/>
        <c:noMultiLvlLbl val="1"/>
      </c:catAx>
      <c:valAx>
        <c:axId val="108432384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430848"/>
        <c:crosses val="autoZero"/>
        <c:crossBetween val="between"/>
      </c:valAx>
      <c:catAx>
        <c:axId val="108446464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448000"/>
        <c:crosses val="max"/>
        <c:auto val="1"/>
        <c:lblAlgn val="ctr"/>
        <c:lblOffset val="100"/>
        <c:noMultiLvlLbl val="1"/>
      </c:catAx>
      <c:valAx>
        <c:axId val="108448000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446464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21549109573103E-2"/>
          <c:y val="0.18460756060349201"/>
          <c:w val="0.91974492573294997"/>
          <c:h val="0.559925411086624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0.39481680520090379</c:v>
                </c:pt>
                <c:pt idx="1">
                  <c:v>0.43594245725194553</c:v>
                </c:pt>
                <c:pt idx="2">
                  <c:v>0.35575103218018111</c:v>
                </c:pt>
                <c:pt idx="3">
                  <c:v>0.56827514330753826</c:v>
                </c:pt>
                <c:pt idx="4">
                  <c:v>0.36210116185201463</c:v>
                </c:pt>
                <c:pt idx="5">
                  <c:v>0.34403288983748598</c:v>
                </c:pt>
                <c:pt idx="6">
                  <c:v>0.32167250259670765</c:v>
                </c:pt>
                <c:pt idx="7">
                  <c:v>0.42429332243780016</c:v>
                </c:pt>
                <c:pt idx="8">
                  <c:v>0.43585088118219828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C5-2248-9E54-8A6B52AA4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628992"/>
        <c:axId val="108634880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6.0519631801060703</c:v>
                </c:pt>
                <c:pt idx="1">
                  <c:v>6.3180632400678354</c:v>
                </c:pt>
                <c:pt idx="2">
                  <c:v>5.796999282659085</c:v>
                </c:pt>
                <c:pt idx="3">
                  <c:v>6.8940495330581202</c:v>
                </c:pt>
                <c:pt idx="4">
                  <c:v>6.0730910988762457</c:v>
                </c:pt>
                <c:pt idx="5">
                  <c:v>5.6598126542688743</c:v>
                </c:pt>
                <c:pt idx="6">
                  <c:v>5.6277511188541807</c:v>
                </c:pt>
                <c:pt idx="7">
                  <c:v>6.1995471678612821</c:v>
                </c:pt>
                <c:pt idx="8">
                  <c:v>6.3338574385834621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8C5-2248-9E54-8A6B52AA4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636416"/>
        <c:axId val="108646400"/>
      </c:scatterChart>
      <c:catAx>
        <c:axId val="10862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634880"/>
        <c:crosses val="autoZero"/>
        <c:auto val="1"/>
        <c:lblAlgn val="ctr"/>
        <c:lblOffset val="100"/>
        <c:noMultiLvlLbl val="1"/>
      </c:catAx>
      <c:valAx>
        <c:axId val="10863488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628992"/>
        <c:crosses val="autoZero"/>
        <c:crossBetween val="between"/>
      </c:valAx>
      <c:catAx>
        <c:axId val="108636416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646400"/>
        <c:crosses val="max"/>
        <c:auto val="1"/>
        <c:lblAlgn val="ctr"/>
        <c:lblOffset val="100"/>
        <c:noMultiLvlLbl val="1"/>
      </c:catAx>
      <c:valAx>
        <c:axId val="108646400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636416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94225911223405E-2"/>
          <c:w val="0.91976730566509202"/>
          <c:h val="0.631721400216528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0.36493051329595139</c:v>
                </c:pt>
                <c:pt idx="1">
                  <c:v>0.40487226885740313</c:v>
                </c:pt>
                <c:pt idx="2">
                  <c:v>0.32698933840889405</c:v>
                </c:pt>
                <c:pt idx="3">
                  <c:v>0.61902032308654409</c:v>
                </c:pt>
                <c:pt idx="4">
                  <c:v>0.34568477060556269</c:v>
                </c:pt>
                <c:pt idx="5">
                  <c:v>0.28853573547617173</c:v>
                </c:pt>
                <c:pt idx="6">
                  <c:v>0.3377638034318739</c:v>
                </c:pt>
                <c:pt idx="7">
                  <c:v>0.35951866663051396</c:v>
                </c:pt>
                <c:pt idx="8">
                  <c:v>0.38437938848368242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9F-5D41-8086-D20FDDBF9E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546688"/>
        <c:axId val="108556672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5.8131348779700156</c:v>
                </c:pt>
                <c:pt idx="1">
                  <c:v>6.1319984023264391</c:v>
                </c:pt>
                <c:pt idx="2">
                  <c:v>5.5209830934223127</c:v>
                </c:pt>
                <c:pt idx="3">
                  <c:v>6.967379517536771</c:v>
                </c:pt>
                <c:pt idx="4">
                  <c:v>5.8776519165058332</c:v>
                </c:pt>
                <c:pt idx="5">
                  <c:v>5.2799460921890047</c:v>
                </c:pt>
                <c:pt idx="6">
                  <c:v>5.6001133839852049</c:v>
                </c:pt>
                <c:pt idx="7">
                  <c:v>5.745661858944116</c:v>
                </c:pt>
                <c:pt idx="8">
                  <c:v>6.0460643988150995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49F-5D41-8086-D20FDDBF9E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558208"/>
        <c:axId val="108559744"/>
      </c:scatterChart>
      <c:catAx>
        <c:axId val="10854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556672"/>
        <c:crosses val="autoZero"/>
        <c:auto val="1"/>
        <c:lblAlgn val="ctr"/>
        <c:lblOffset val="100"/>
        <c:noMultiLvlLbl val="1"/>
      </c:catAx>
      <c:valAx>
        <c:axId val="108556672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546688"/>
        <c:crosses val="autoZero"/>
        <c:crossBetween val="between"/>
      </c:valAx>
      <c:catAx>
        <c:axId val="108558208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559744"/>
        <c:crosses val="max"/>
        <c:auto val="1"/>
        <c:lblAlgn val="ctr"/>
        <c:lblOffset val="100"/>
        <c:noMultiLvlLbl val="1"/>
      </c:catAx>
      <c:valAx>
        <c:axId val="108559744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558208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17630057803502E-2"/>
          <c:w val="0.91976730566509202"/>
          <c:h val="0.631683526011560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0.294695342219854</c:v>
                </c:pt>
                <c:pt idx="1">
                  <c:v>0.29355779996699666</c:v>
                </c:pt>
                <c:pt idx="2">
                  <c:v>0.29577590788228825</c:v>
                </c:pt>
                <c:pt idx="3">
                  <c:v>0.25499913149488757</c:v>
                </c:pt>
                <c:pt idx="4">
                  <c:v>0.30141794550471851</c:v>
                </c:pt>
                <c:pt idx="5">
                  <c:v>0.25956092721247531</c:v>
                </c:pt>
                <c:pt idx="6">
                  <c:v>0.27995718291781424</c:v>
                </c:pt>
                <c:pt idx="7">
                  <c:v>0.39035869219638142</c:v>
                </c:pt>
                <c:pt idx="8">
                  <c:v>0.27884252396630782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D4-2340-BA83-601813A47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732800"/>
        <c:axId val="108734336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5.3752747279899253</c:v>
                </c:pt>
                <c:pt idx="1">
                  <c:v>5.3460725499608461</c:v>
                </c:pt>
                <c:pt idx="2">
                  <c:v>5.4038458793895909</c:v>
                </c:pt>
                <c:pt idx="3">
                  <c:v>5.6864737953592535</c:v>
                </c:pt>
                <c:pt idx="4">
                  <c:v>5.534546648400509</c:v>
                </c:pt>
                <c:pt idx="5">
                  <c:v>4.740435689039086</c:v>
                </c:pt>
                <c:pt idx="6">
                  <c:v>5.3805603618421971</c:v>
                </c:pt>
                <c:pt idx="7">
                  <c:v>5.7192607974397802</c:v>
                </c:pt>
                <c:pt idx="8">
                  <c:v>5.4855260650724178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0D4-2340-BA83-601813A47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735872"/>
        <c:axId val="108745856"/>
      </c:scatterChart>
      <c:catAx>
        <c:axId val="10873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734336"/>
        <c:crosses val="autoZero"/>
        <c:auto val="1"/>
        <c:lblAlgn val="ctr"/>
        <c:lblOffset val="100"/>
        <c:noMultiLvlLbl val="1"/>
      </c:catAx>
      <c:valAx>
        <c:axId val="108734336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732800"/>
        <c:crosses val="autoZero"/>
        <c:crossBetween val="between"/>
      </c:valAx>
      <c:catAx>
        <c:axId val="108735872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745856"/>
        <c:crosses val="max"/>
        <c:auto val="1"/>
        <c:lblAlgn val="ctr"/>
        <c:lblOffset val="100"/>
        <c:noMultiLvlLbl val="1"/>
      </c:catAx>
      <c:valAx>
        <c:axId val="108745856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735872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56012770486002E-2"/>
          <c:w val="0.91976730566509202"/>
          <c:h val="0.61883646683221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0.28263090467183655</c:v>
                </c:pt>
                <c:pt idx="1">
                  <c:v>0.30336411507828198</c:v>
                </c:pt>
                <c:pt idx="2">
                  <c:v>0.26293616789966612</c:v>
                </c:pt>
                <c:pt idx="3">
                  <c:v>0.5362706270538925</c:v>
                </c:pt>
                <c:pt idx="4">
                  <c:v>0.2181717323591271</c:v>
                </c:pt>
                <c:pt idx="5">
                  <c:v>0.19210535705725204</c:v>
                </c:pt>
                <c:pt idx="6">
                  <c:v>0.24655882775172114</c:v>
                </c:pt>
                <c:pt idx="7">
                  <c:v>0.26183099274905486</c:v>
                </c:pt>
                <c:pt idx="8">
                  <c:v>0.34997324642056976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FA-0045-9492-F33903892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9187072"/>
        <c:axId val="109188608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5.0830731543229257</c:v>
                </c:pt>
                <c:pt idx="1">
                  <c:v>5.0372111615036621</c:v>
                </c:pt>
                <c:pt idx="2">
                  <c:v>5.129366923536832</c:v>
                </c:pt>
                <c:pt idx="3">
                  <c:v>6.6580166820676903</c:v>
                </c:pt>
                <c:pt idx="4">
                  <c:v>4.4620758068928597</c:v>
                </c:pt>
                <c:pt idx="5">
                  <c:v>4.2815714647603142</c:v>
                </c:pt>
                <c:pt idx="6">
                  <c:v>5.0044502886779592</c:v>
                </c:pt>
                <c:pt idx="7">
                  <c:v>4.8891905607392552</c:v>
                </c:pt>
                <c:pt idx="8">
                  <c:v>5.7499181726354553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6FA-0045-9492-F33903892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190144"/>
        <c:axId val="109200128"/>
      </c:scatterChart>
      <c:catAx>
        <c:axId val="10918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9188608"/>
        <c:crosses val="autoZero"/>
        <c:auto val="1"/>
        <c:lblAlgn val="ctr"/>
        <c:lblOffset val="100"/>
        <c:noMultiLvlLbl val="1"/>
      </c:catAx>
      <c:valAx>
        <c:axId val="109188608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9187072"/>
        <c:crosses val="autoZero"/>
        <c:crossBetween val="between"/>
      </c:valAx>
      <c:catAx>
        <c:axId val="109190144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9200128"/>
        <c:crosses val="max"/>
        <c:auto val="1"/>
        <c:lblAlgn val="ctr"/>
        <c:lblOffset val="100"/>
        <c:noMultiLvlLbl val="1"/>
      </c:catAx>
      <c:valAx>
        <c:axId val="109200128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9190144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4932551319648099"/>
          <c:y val="7.8030185156371598E-2"/>
          <c:w val="0.62017595307917905"/>
          <c:h val="0.899953321923137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Oso ondo (9-10)</c:v>
                </c:pt>
              </c:strCache>
            </c:strRef>
          </c:tx>
          <c:spPr>
            <a:solidFill>
              <a:srgbClr val="254061"/>
            </a:solidFill>
            <a:ln w="9360">
              <a:solidFill>
                <a:srgbClr val="FFFFFF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0.12375709515937099</c:v>
                </c:pt>
                <c:pt idx="1">
                  <c:v>0.13713035105511845</c:v>
                </c:pt>
                <c:pt idx="2">
                  <c:v>0.11105367154622242</c:v>
                </c:pt>
                <c:pt idx="3">
                  <c:v>0.204078513124935</c:v>
                </c:pt>
                <c:pt idx="4">
                  <c:v>0.15647475780685402</c:v>
                </c:pt>
                <c:pt idx="5">
                  <c:v>0.10863935941602949</c:v>
                </c:pt>
                <c:pt idx="6">
                  <c:v>0.11616698594591092</c:v>
                </c:pt>
                <c:pt idx="7">
                  <c:v>8.627935672879794E-2</c:v>
                </c:pt>
                <c:pt idx="8">
                  <c:v>0.12697425900476489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281-4049-90BF-DFC1751A27D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Nahiko ondo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0.6885666024149214</c:v>
                </c:pt>
                <c:pt idx="1">
                  <c:v>0.70659733347986031</c:v>
                </c:pt>
                <c:pt idx="2">
                  <c:v>0.67143898468605234</c:v>
                </c:pt>
                <c:pt idx="3">
                  <c:v>0.77848184817324428</c:v>
                </c:pt>
                <c:pt idx="4">
                  <c:v>0.757592530970991</c:v>
                </c:pt>
                <c:pt idx="5">
                  <c:v>0.71690262948031502</c:v>
                </c:pt>
                <c:pt idx="6">
                  <c:v>0.66400588130230365</c:v>
                </c:pt>
                <c:pt idx="7">
                  <c:v>0.68366485060986226</c:v>
                </c:pt>
                <c:pt idx="8">
                  <c:v>0.63239436850200859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281-4049-90BF-DFC1751A27D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ondo, ez gaizki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0.16731509144445739</c:v>
                </c:pt>
                <c:pt idx="1">
                  <c:v>0.13963358171668055</c:v>
                </c:pt>
                <c:pt idx="2">
                  <c:v>0.19361010494488787</c:v>
                </c:pt>
                <c:pt idx="3">
                  <c:v>1.7439638701820675E-2</c:v>
                </c:pt>
                <c:pt idx="4">
                  <c:v>8.1701356577812551E-2</c:v>
                </c:pt>
                <c:pt idx="5">
                  <c:v>0.16217699288950149</c:v>
                </c:pt>
                <c:pt idx="6">
                  <c:v>0.20367013192242303</c:v>
                </c:pt>
                <c:pt idx="7">
                  <c:v>0.20869986302327007</c:v>
                </c:pt>
                <c:pt idx="8">
                  <c:v>0.19877248000236145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281-4049-90BF-DFC1751A27D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Gaizki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%\ 0</c:formatCode>
                <c:ptCount val="9"/>
                <c:pt idx="0">
                  <c:v>1.6418551958737558E-2</c:v>
                </c:pt>
                <c:pt idx="1">
                  <c:v>9.4791341785006103E-3</c:v>
                </c:pt>
                <c:pt idx="2">
                  <c:v>2.3010391999650059E-2</c:v>
                </c:pt>
                <c:pt idx="5">
                  <c:v>1.2281018214152964E-2</c:v>
                </c:pt>
                <c:pt idx="6">
                  <c:v>1.4529009706086289E-2</c:v>
                </c:pt>
                <c:pt idx="7">
                  <c:v>2.0498205216882472E-2</c:v>
                </c:pt>
                <c:pt idx="8">
                  <c:v>2.844545460249711E-2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281-4049-90BF-DFC1751A27D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Hoja1!$F$2:$F$10</c:f>
              <c:numCache>
                <c:formatCode>%\ 0</c:formatCode>
                <c:ptCount val="9"/>
                <c:pt idx="1">
                  <c:v>7.1595995698390058E-3</c:v>
                </c:pt>
                <c:pt idx="8">
                  <c:v>1.341343788836773E-2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D281-4049-90BF-DFC1751A2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6683264"/>
        <c:axId val="46684800"/>
      </c:barChart>
      <c:catAx>
        <c:axId val="466832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2880">
            <a:solidFill>
              <a:srgbClr val="000000"/>
            </a:solidFill>
            <a:round/>
          </a:ln>
        </c:spPr>
        <c:txPr>
          <a:bodyPr/>
          <a:lstStyle/>
          <a:p>
            <a:pPr>
              <a:defRPr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defRPr>
            </a:pPr>
            <a:endParaRPr lang="es-ES"/>
          </a:p>
        </c:txPr>
        <c:crossAx val="46684800"/>
        <c:crosses val="autoZero"/>
        <c:auto val="1"/>
        <c:lblAlgn val="ctr"/>
        <c:lblOffset val="100"/>
        <c:noMultiLvlLbl val="1"/>
      </c:catAx>
      <c:valAx>
        <c:axId val="4668480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46683264"/>
        <c:crosses val="autoZero"/>
        <c:crossBetween val="between"/>
        <c:majorUnit val="1"/>
      </c:valAx>
      <c:spPr>
        <a:noFill/>
        <a:ln w="24120">
          <a:noFill/>
        </a:ln>
      </c:spPr>
    </c:plotArea>
    <c:legend>
      <c:legendPos val="t"/>
      <c:layout>
        <c:manualLayout>
          <c:xMode val="edge"/>
          <c:yMode val="edge"/>
          <c:x val="8.2453099067629446E-2"/>
          <c:y val="2.3555676582207353E-2"/>
          <c:w val="0.67750742942050524"/>
          <c:h val="4.1316986090579801E-2"/>
        </c:manualLayout>
      </c:layout>
      <c:overlay val="0"/>
      <c:spPr>
        <a:noFill/>
        <a:ln>
          <a:noFill/>
        </a:ln>
      </c:spPr>
    </c:legend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860165593376304E-2"/>
          <c:w val="0.91976730566509202"/>
          <c:h val="0.651517939282428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0.27202402398668779</c:v>
                </c:pt>
                <c:pt idx="1">
                  <c:v>0.3381762228068167</c:v>
                </c:pt>
                <c:pt idx="2">
                  <c:v>0.20918522010045526</c:v>
                </c:pt>
                <c:pt idx="3">
                  <c:v>0.58989230502327805</c:v>
                </c:pt>
                <c:pt idx="4">
                  <c:v>0.38421874946552853</c:v>
                </c:pt>
                <c:pt idx="5">
                  <c:v>0.22976669749437892</c:v>
                </c:pt>
                <c:pt idx="6">
                  <c:v>0.1937515200722508</c:v>
                </c:pt>
                <c:pt idx="7">
                  <c:v>0.24422250734119669</c:v>
                </c:pt>
                <c:pt idx="8">
                  <c:v>0.23978106488450371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3F-C548-8147-933C7001C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9025152"/>
        <c:axId val="109026688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dLbl>
              <c:idx val="4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3F-C548-8147-933C7001CCA6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5.6470263619278365</c:v>
                </c:pt>
                <c:pt idx="1">
                  <c:v>5.8991515193792301</c:v>
                </c:pt>
                <c:pt idx="2">
                  <c:v>5.3983630828948472</c:v>
                </c:pt>
                <c:pt idx="3">
                  <c:v>6.8438301198292377</c:v>
                </c:pt>
                <c:pt idx="4">
                  <c:v>5.7203702746839129</c:v>
                </c:pt>
                <c:pt idx="5">
                  <c:v>5.4632681066938922</c:v>
                </c:pt>
                <c:pt idx="6">
                  <c:v>5.3904235476513085</c:v>
                </c:pt>
                <c:pt idx="7">
                  <c:v>5.5542740897339833</c:v>
                </c:pt>
                <c:pt idx="8">
                  <c:v>5.6468898351160073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A3F-C548-8147-933C7001C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036672"/>
        <c:axId val="109038208"/>
      </c:scatterChart>
      <c:catAx>
        <c:axId val="10902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9026688"/>
        <c:crosses val="autoZero"/>
        <c:auto val="1"/>
        <c:lblAlgn val="ctr"/>
        <c:lblOffset val="100"/>
        <c:noMultiLvlLbl val="1"/>
      </c:catAx>
      <c:valAx>
        <c:axId val="109026688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9025152"/>
        <c:crosses val="autoZero"/>
        <c:crossBetween val="between"/>
      </c:valAx>
      <c:catAx>
        <c:axId val="109036672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9038208"/>
        <c:crosses val="max"/>
        <c:auto val="1"/>
        <c:lblAlgn val="ctr"/>
        <c:lblOffset val="100"/>
        <c:noMultiLvlLbl val="1"/>
      </c:catAx>
      <c:valAx>
        <c:axId val="109038208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9036672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3103111701089297E-2"/>
          <c:y val="9.5956772871250207E-2"/>
          <c:w val="0.91976730566509202"/>
          <c:h val="0.652133407862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Nahiko (7-8) + Oso ona (9-10)</c:v>
                </c:pt>
              </c:strCache>
            </c:strRef>
          </c:tx>
          <c:spPr>
            <a:solidFill>
              <a:srgbClr val="254061"/>
            </a:solidFill>
            <a:ln>
              <a:noFill/>
            </a:ln>
          </c:spPr>
          <c:invertIfNegative val="0"/>
          <c:dLbls>
            <c:dLbl>
              <c:idx val="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E9-B94F-9CFE-1D4D428FDBB1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0.25674097599222706</c:v>
                </c:pt>
                <c:pt idx="1">
                  <c:v>0.27789443114720352</c:v>
                </c:pt>
                <c:pt idx="2">
                  <c:v>0.23664704345924897</c:v>
                </c:pt>
                <c:pt idx="3">
                  <c:v>0.36204620462801046</c:v>
                </c:pt>
                <c:pt idx="4">
                  <c:v>0.32504318351323147</c:v>
                </c:pt>
                <c:pt idx="5">
                  <c:v>0.10729706512703509</c:v>
                </c:pt>
                <c:pt idx="6">
                  <c:v>0.2260584711681593</c:v>
                </c:pt>
                <c:pt idx="7">
                  <c:v>0.26283883300971855</c:v>
                </c:pt>
                <c:pt idx="8">
                  <c:v>0.32490732600330008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E9-B94F-9CFE-1D4D428FD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8951424"/>
        <c:axId val="108952960"/>
      </c:barChart>
      <c:scatterChart>
        <c:scatterStyle val="lineMarker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Batezbestekoa (0-10)</c:v>
                </c:pt>
              </c:strCache>
            </c:strRef>
          </c:tx>
          <c:spPr>
            <a:ln w="25560">
              <a:noFill/>
            </a:ln>
          </c:spPr>
          <c:marker>
            <c:symbol val="circle"/>
            <c:size val="5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Hoja1!$C$2:$C$10</c:f>
              <c:numCache>
                <c:formatCode>#,##0.0</c:formatCode>
                <c:ptCount val="9"/>
                <c:pt idx="0">
                  <c:v>5.0402743925300824</c:v>
                </c:pt>
                <c:pt idx="1">
                  <c:v>5.1846427196148568</c:v>
                </c:pt>
                <c:pt idx="2">
                  <c:v>4.9031383740830847</c:v>
                </c:pt>
                <c:pt idx="3">
                  <c:v>6.325945404922237</c:v>
                </c:pt>
                <c:pt idx="4">
                  <c:v>5.4306147840192702</c:v>
                </c:pt>
                <c:pt idx="5">
                  <c:v>3.9797037510144166</c:v>
                </c:pt>
                <c:pt idx="6">
                  <c:v>4.5853318434996391</c:v>
                </c:pt>
                <c:pt idx="7">
                  <c:v>5.0681814383990034</c:v>
                </c:pt>
                <c:pt idx="8">
                  <c:v>5.6433247267186921</c:v>
                </c:pt>
              </c:numCache>
            </c:numRef>
          </c:xVal>
          <c:yVal>
            <c:numRef>
              <c:f>Hoja1!$D$2:$D$10</c:f>
              <c:numCache>
                <c:formatCode>General</c:formatCode>
                <c:ptCount val="9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6EE9-B94F-9CFE-1D4D428FD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971136"/>
        <c:axId val="108972672"/>
      </c:scatterChart>
      <c:catAx>
        <c:axId val="10895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7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defRPr>
            </a:pPr>
            <a:endParaRPr lang="es-ES"/>
          </a:p>
        </c:txPr>
        <c:crossAx val="108952960"/>
        <c:crosses val="autoZero"/>
        <c:auto val="1"/>
        <c:lblAlgn val="ctr"/>
        <c:lblOffset val="100"/>
        <c:noMultiLvlLbl val="1"/>
      </c:catAx>
      <c:valAx>
        <c:axId val="10895296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951424"/>
        <c:crosses val="autoZero"/>
        <c:crossBetween val="between"/>
      </c:valAx>
      <c:catAx>
        <c:axId val="108971136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one"/>
        <c:crossAx val="108972672"/>
        <c:crosses val="max"/>
        <c:auto val="1"/>
        <c:lblAlgn val="ctr"/>
        <c:lblOffset val="100"/>
        <c:noMultiLvlLbl val="1"/>
      </c:catAx>
      <c:valAx>
        <c:axId val="108972672"/>
        <c:scaling>
          <c:orientation val="minMax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  <a:endParaRPr lang="es-ES"/>
          </a:p>
        </c:txPr>
        <c:crossAx val="108971136"/>
        <c:crosses val="max"/>
        <c:crossBetween val="between"/>
        <c:majorUnit val="10"/>
        <c:minorUnit val="1"/>
      </c:valAx>
      <c:spPr>
        <a:noFill/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6318692828713099"/>
          <c:y val="5.7717083225972701E-2"/>
          <c:w val="0.61706584735702796"/>
          <c:h val="0.75899682212488195"/>
        </c:manualLayout>
      </c:layout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</c:strCache>
            </c:strRef>
          </c:tx>
          <c:spPr>
            <a:solidFill>
              <a:srgbClr val="9999FF"/>
            </a:solidFill>
            <a:ln w="24480">
              <a:noFill/>
            </a:ln>
          </c:spPr>
          <c:dPt>
            <c:idx val="0"/>
            <c:bubble3D val="0"/>
            <c:spPr>
              <a:solidFill>
                <a:srgbClr val="00664D"/>
              </a:solidFill>
              <a:ln w="2448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C90-CD4F-A41F-5209BBC319F0}"/>
              </c:ext>
            </c:extLst>
          </c:dPt>
          <c:dPt>
            <c:idx val="1"/>
            <c:bubble3D val="0"/>
            <c:spPr>
              <a:solidFill>
                <a:srgbClr val="85FFE0"/>
              </a:solidFill>
              <a:ln w="2448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C90-CD4F-A41F-5209BBC319F0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8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C90-CD4F-A41F-5209BBC319F0}"/>
              </c:ext>
            </c:extLst>
          </c:dPt>
          <c:dPt>
            <c:idx val="3"/>
            <c:bubble3D val="0"/>
            <c:spPr>
              <a:solidFill>
                <a:srgbClr val="808080"/>
              </a:solidFill>
              <a:ln w="2448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C90-CD4F-A41F-5209BBC319F0}"/>
              </c:ext>
            </c:extLst>
          </c:dPt>
          <c:dPt>
            <c:idx val="4"/>
            <c:bubble3D val="0"/>
            <c:spPr>
              <a:solidFill>
                <a:srgbClr val="95B3D7"/>
              </a:solidFill>
              <a:ln w="2448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C90-CD4F-A41F-5209BBC319F0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5"/>
                <c:pt idx="0">
                  <c:v>Muy positivamente  (9-10)</c:v>
                </c:pt>
                <c:pt idx="1">
                  <c:v>Bastante positivamente (7-8)</c:v>
                </c:pt>
                <c:pt idx="2">
                  <c:v>Ni positiva, ni negativamente(5-6)</c:v>
                </c:pt>
                <c:pt idx="3">
                  <c:v>Negativamente (0-4)</c:v>
                </c:pt>
                <c:pt idx="4">
                  <c:v>Ns / Nc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5.3380532257002997E-2</c:v>
                </c:pt>
                <c:pt idx="1">
                  <c:v>0.415865601059976</c:v>
                </c:pt>
                <c:pt idx="2">
                  <c:v>0.40936572797008097</c:v>
                </c:pt>
                <c:pt idx="3">
                  <c:v>9.6387390839668297E-2</c:v>
                </c:pt>
                <c:pt idx="4">
                  <c:v>2.5000747873275199E-2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C90-CD4F-A41F-5209BBC31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4480">
          <a:noFill/>
        </a:ln>
      </c:spPr>
    </c:plotArea>
    <c:legend>
      <c:legendPos val="r"/>
      <c:layout>
        <c:manualLayout>
          <c:xMode val="edge"/>
          <c:yMode val="edge"/>
          <c:x val="1.71775713986453E-2"/>
          <c:y val="0.86292192733831496"/>
        </c:manualLayout>
      </c:layout>
      <c:overlay val="1"/>
      <c:spPr>
        <a:noFill/>
        <a:ln>
          <a:noFill/>
        </a:ln>
      </c:spPr>
    </c:legend>
    <c:plotVisOnly val="1"/>
    <c:dispBlanksAs val="zero"/>
    <c:showDLblsOverMax val="1"/>
  </c:chart>
  <c:spPr>
    <a:noFill/>
    <a:ln>
      <a:noFill/>
    </a:ln>
  </c:spPr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17709611279121"/>
          <c:y val="5.7763823012004133E-2"/>
          <c:w val="0.6171167090843388"/>
          <c:h val="0.75906780748805991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18-1B44-9432-E4A8DA82AE83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18-1B44-9432-E4A8DA82AE83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E18-1B44-9432-E4A8DA82AE83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E18-1B44-9432-E4A8DA82AE83}"/>
              </c:ext>
            </c:extLst>
          </c:dPt>
          <c:dPt>
            <c:idx val="4"/>
            <c:bubble3D val="0"/>
            <c:spPr>
              <a:solidFill>
                <a:srgbClr val="95B3D7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E18-1B44-9432-E4A8DA82AE83}"/>
              </c:ext>
            </c:extLst>
          </c:dPt>
          <c:dLbls>
            <c:dLbl>
              <c:idx val="0"/>
              <c:layout>
                <c:manualLayout>
                  <c:x val="9.8535984158206885E-3"/>
                  <c:y val="-1.388751564847054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18-1B44-9432-E4A8DA82AE83}"/>
                </c:ext>
              </c:extLst>
            </c:dLbl>
            <c:dLbl>
              <c:idx val="1"/>
              <c:layout>
                <c:manualLayout>
                  <c:x val="-2.2170596435596553E-2"/>
                  <c:y val="7.5750960426743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18-1B44-9432-E4A8DA82AE83}"/>
                </c:ext>
              </c:extLst>
            </c:dLbl>
            <c:dLbl>
              <c:idx val="2"/>
              <c:layout>
                <c:manualLayout>
                  <c:x val="2.9560795247462024E-2"/>
                  <c:y val="4.242053783897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18-1B44-9432-E4A8DA82AE83}"/>
                </c:ext>
              </c:extLst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18-1B44-9432-E4A8DA82AE83}"/>
                </c:ext>
              </c:extLst>
            </c:dLbl>
            <c:dLbl>
              <c:idx val="4"/>
              <c:layout>
                <c:manualLayout>
                  <c:x val="-1.724379722768625E-2"/>
                  <c:y val="-2.12102689194882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E18-1B44-9432-E4A8DA82AE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Oso ona(9-10)</c:v>
                </c:pt>
                <c:pt idx="1">
                  <c:v>Nahiko ona (7-8)</c:v>
                </c:pt>
                <c:pt idx="2">
                  <c:v>Ez ona, ez txarra (5-6)</c:v>
                </c:pt>
                <c:pt idx="3">
                  <c:v>Txarra (0-4)</c:v>
                </c:pt>
                <c:pt idx="4">
                  <c:v>Ez daki/Ez du erantzun </c:v>
                </c:pt>
              </c:strCache>
            </c:strRef>
          </c:cat>
          <c:val>
            <c:numRef>
              <c:f>Hoja1!$B$2:$B$6</c:f>
              <c:numCache>
                <c:formatCode>%\ 0</c:formatCode>
                <c:ptCount val="5"/>
                <c:pt idx="0">
                  <c:v>5.3380532257003017E-2</c:v>
                </c:pt>
                <c:pt idx="1">
                  <c:v>0.41586560105997611</c:v>
                </c:pt>
                <c:pt idx="2">
                  <c:v>0.40936572797008047</c:v>
                </c:pt>
                <c:pt idx="3">
                  <c:v>9.638739083966831E-2</c:v>
                </c:pt>
                <c:pt idx="4">
                  <c:v>2.5000747873275251E-2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E18-1B44-9432-E4A8DA82AE8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1.7243797227686205E-2"/>
          <c:y val="0.86299383065091428"/>
          <c:w val="0.98275620277231379"/>
          <c:h val="0.12185597726373694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  <c:userShapes r:id="rId3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4932551319648099"/>
          <c:y val="7.8030185156371598E-2"/>
          <c:w val="0.620136852394917"/>
          <c:h val="0.908199782168975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Oso ona (9-10)</c:v>
                </c:pt>
              </c:strCache>
            </c:strRef>
          </c:tx>
          <c:spPr>
            <a:solidFill>
              <a:srgbClr val="254061"/>
            </a:solidFill>
            <a:ln w="9360">
              <a:solidFill>
                <a:srgbClr val="FFFFFF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Hoja1!$B$2:$B$10</c:f>
              <c:numCache>
                <c:formatCode>%\ 0</c:formatCode>
                <c:ptCount val="9"/>
                <c:pt idx="0">
                  <c:v>5.3380532257003017E-2</c:v>
                </c:pt>
                <c:pt idx="1">
                  <c:v>5.9490545555598587E-2</c:v>
                </c:pt>
                <c:pt idx="2">
                  <c:v>4.7576553942439231E-2</c:v>
                </c:pt>
                <c:pt idx="3">
                  <c:v>8.5674830637943178E-2</c:v>
                </c:pt>
                <c:pt idx="5">
                  <c:v>6.5269473094818689E-2</c:v>
                </c:pt>
                <c:pt idx="6">
                  <c:v>3.6935372774682007E-2</c:v>
                </c:pt>
                <c:pt idx="7">
                  <c:v>5.2580683735659293E-2</c:v>
                </c:pt>
                <c:pt idx="8">
                  <c:v>7.1483097287924915E-2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78A-6B4D-9981-A8F366818E5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Nahiko ona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Hoja1!$C$2:$C$10</c:f>
              <c:numCache>
                <c:formatCode>%\ 0</c:formatCode>
                <c:ptCount val="9"/>
                <c:pt idx="0">
                  <c:v>0.41586560105997611</c:v>
                </c:pt>
                <c:pt idx="1">
                  <c:v>0.48204906917850726</c:v>
                </c:pt>
                <c:pt idx="2">
                  <c:v>0.35299709407475099</c:v>
                </c:pt>
                <c:pt idx="3">
                  <c:v>0.6537276359213311</c:v>
                </c:pt>
                <c:pt idx="4">
                  <c:v>0.4814569489727118</c:v>
                </c:pt>
                <c:pt idx="5">
                  <c:v>0.25165128545544074</c:v>
                </c:pt>
                <c:pt idx="6">
                  <c:v>0.36812487763344948</c:v>
                </c:pt>
                <c:pt idx="7">
                  <c:v>0.39104510762738298</c:v>
                </c:pt>
                <c:pt idx="8">
                  <c:v>0.49218156199550195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78A-6B4D-9981-A8F366818E59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ona, ez txarra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Hoja1!$D$2:$D$10</c:f>
              <c:numCache>
                <c:formatCode>%\ 0</c:formatCode>
                <c:ptCount val="9"/>
                <c:pt idx="0">
                  <c:v>0.40936572797008047</c:v>
                </c:pt>
                <c:pt idx="1">
                  <c:v>0.34619007551577397</c:v>
                </c:pt>
                <c:pt idx="2">
                  <c:v>0.46937707310700061</c:v>
                </c:pt>
                <c:pt idx="3">
                  <c:v>0.22360430780247678</c:v>
                </c:pt>
                <c:pt idx="4">
                  <c:v>0.3628478662584238</c:v>
                </c:pt>
                <c:pt idx="5">
                  <c:v>0.53600968744497446</c:v>
                </c:pt>
                <c:pt idx="6">
                  <c:v>0.47586203414812012</c:v>
                </c:pt>
                <c:pt idx="7">
                  <c:v>0.40690355761016811</c:v>
                </c:pt>
                <c:pt idx="8">
                  <c:v>0.34082523002516774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78A-6B4D-9981-A8F366818E59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Txarra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Hoja1!$E$2:$E$10</c:f>
              <c:numCache>
                <c:formatCode>%\ 0</c:formatCode>
                <c:ptCount val="9"/>
                <c:pt idx="0">
                  <c:v>9.638739083966831E-2</c:v>
                </c:pt>
                <c:pt idx="1">
                  <c:v>9.6098977208303696E-2</c:v>
                </c:pt>
                <c:pt idx="2">
                  <c:v>9.6661358567765546E-2</c:v>
                </c:pt>
                <c:pt idx="3">
                  <c:v>3.6993225638248924E-2</c:v>
                </c:pt>
                <c:pt idx="4">
                  <c:v>9.3445037387356364E-2</c:v>
                </c:pt>
                <c:pt idx="5">
                  <c:v>0.13267951410603462</c:v>
                </c:pt>
                <c:pt idx="6">
                  <c:v>9.5952775877657312E-2</c:v>
                </c:pt>
                <c:pt idx="7">
                  <c:v>0.14514384825274734</c:v>
                </c:pt>
                <c:pt idx="8">
                  <c:v>5.6882569183064217E-2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78A-6B4D-9981-A8F366818E59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GUZTIRA</c:v>
                </c:pt>
                <c:pt idx="1">
                  <c:v>Gizonezkoa</c:v>
                </c:pt>
                <c:pt idx="2">
                  <c:v>Emakumezkoa</c:v>
                </c:pt>
                <c:pt idx="3">
                  <c:v>18-24 urte</c:v>
                </c:pt>
                <c:pt idx="4">
                  <c:v>25-34 urte</c:v>
                </c:pt>
                <c:pt idx="5">
                  <c:v>35-44 urte</c:v>
                </c:pt>
                <c:pt idx="6">
                  <c:v>45-54 urte</c:v>
                </c:pt>
                <c:pt idx="7">
                  <c:v>55-64 urte</c:v>
                </c:pt>
                <c:pt idx="8">
                  <c:v>64 urtetik gora</c:v>
                </c:pt>
              </c:strCache>
            </c:strRef>
          </c:cat>
          <c:val>
            <c:numRef>
              <c:f>Hoja1!$F$2:$F$10</c:f>
              <c:numCache>
                <c:formatCode>%\ 0</c:formatCode>
                <c:ptCount val="9"/>
                <c:pt idx="0">
                  <c:v>2.5000747873275251E-2</c:v>
                </c:pt>
                <c:pt idx="1">
                  <c:v>1.617133254181544E-2</c:v>
                </c:pt>
                <c:pt idx="2">
                  <c:v>3.3387920308046284E-2</c:v>
                </c:pt>
                <c:pt idx="4">
                  <c:v>5.8018792737166133E-2</c:v>
                </c:pt>
                <c:pt idx="5">
                  <c:v>1.4390039898729827E-2</c:v>
                </c:pt>
                <c:pt idx="6">
                  <c:v>2.3124939566090016E-2</c:v>
                </c:pt>
                <c:pt idx="8">
                  <c:v>3.8627541508341356E-2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778A-6B4D-9981-A8F366818E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8103168"/>
        <c:axId val="108104704"/>
      </c:barChart>
      <c:catAx>
        <c:axId val="1081031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2880">
            <a:solidFill>
              <a:srgbClr val="000000"/>
            </a:solidFill>
            <a:round/>
          </a:ln>
        </c:spPr>
        <c:txPr>
          <a:bodyPr/>
          <a:lstStyle/>
          <a:p>
            <a:pPr>
              <a:defRPr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defRPr>
            </a:pPr>
            <a:endParaRPr lang="es-ES"/>
          </a:p>
        </c:txPr>
        <c:crossAx val="108104704"/>
        <c:crosses val="autoZero"/>
        <c:auto val="1"/>
        <c:lblAlgn val="ctr"/>
        <c:lblOffset val="100"/>
        <c:noMultiLvlLbl val="1"/>
      </c:catAx>
      <c:valAx>
        <c:axId val="108104704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08103168"/>
        <c:crosses val="autoZero"/>
        <c:crossBetween val="between"/>
        <c:majorUnit val="1"/>
      </c:valAx>
      <c:spPr>
        <a:noFill/>
        <a:ln w="24120">
          <a:noFill/>
        </a:ln>
      </c:spPr>
    </c:plotArea>
    <c:legend>
      <c:legendPos val="r"/>
      <c:layout>
        <c:manualLayout>
          <c:xMode val="edge"/>
          <c:yMode val="edge"/>
          <c:x val="3.8279569892473102E-2"/>
          <c:y val="1.25252839583009E-2"/>
          <c:w val="0.72541741612575261"/>
          <c:h val="6.9349352075174855E-2"/>
        </c:manualLayout>
      </c:layout>
      <c:overlay val="1"/>
      <c:spPr>
        <a:noFill/>
        <a:ln>
          <a:noFill/>
        </a:ln>
      </c:spPr>
    </c:legend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roundedCorners val="0"/>
  <c:style val="2"/>
  <c:chart>
    <c:title>
      <c:tx>
        <c:rich>
          <a:bodyPr rot="0"/>
          <a:lstStyle/>
          <a:p>
            <a:pPr>
              <a:defRPr sz="96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defRPr>
            </a:pPr>
            <a:r>
              <a:rPr lang="es-ES" sz="96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Chart Title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1112496882015498E-2"/>
          <c:y val="7.7952388361599498E-2"/>
          <c:w val="0.79446245946620098"/>
          <c:h val="0.90889995332192297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9627264"/>
        <c:axId val="109628800"/>
      </c:barChart>
      <c:catAx>
        <c:axId val="10962726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09628800"/>
        <c:crosses val="autoZero"/>
        <c:auto val="1"/>
        <c:lblAlgn val="ctr"/>
        <c:lblOffset val="100"/>
        <c:noMultiLvlLbl val="1"/>
      </c:catAx>
      <c:valAx>
        <c:axId val="109628800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09627264"/>
        <c:crosses val="autoZero"/>
        <c:crossBetween val="between"/>
        <c:majorUnit val="10"/>
      </c:valAx>
      <c:spPr>
        <a:noFill/>
        <a:ln w="26640"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7.0029563803982356E-2"/>
          <c:y val="1.7611053665989213E-2"/>
          <c:w val="0.79466694281864159"/>
          <c:h val="0.9089688942768451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6.306647453640001</c:v>
                </c:pt>
                <c:pt idx="1">
                  <c:v>6.4910682657309451</c:v>
                </c:pt>
                <c:pt idx="2">
                  <c:v>6.1283435667007176</c:v>
                </c:pt>
                <c:pt idx="3">
                  <c:v>6.9366423484481396</c:v>
                </c:pt>
                <c:pt idx="4">
                  <c:v>6.2824476651118353</c:v>
                </c:pt>
                <c:pt idx="5">
                  <c:v>5.9189917750699559</c:v>
                </c:pt>
                <c:pt idx="6">
                  <c:v>6.1188385606623754</c:v>
                </c:pt>
                <c:pt idx="7">
                  <c:v>6.1733146171383195</c:v>
                </c:pt>
                <c:pt idx="8">
                  <c:v>6.6597970802265607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BF-B74E-AC02-517F881B6F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18561792"/>
        <c:axId val="118601600"/>
      </c:barChart>
      <c:catAx>
        <c:axId val="1185617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1860160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18601600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18561792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4932551319648099"/>
          <c:y val="7.8030185156371598E-2"/>
          <c:w val="0.620136852394917"/>
          <c:h val="0.910922669985997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Oso ona (9-10)</c:v>
                </c:pt>
              </c:strCache>
            </c:strRef>
          </c:tx>
          <c:spPr>
            <a:solidFill>
              <a:srgbClr val="254061"/>
            </a:solidFill>
            <a:ln w="9360">
              <a:solidFill>
                <a:srgbClr val="FFFFFF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AFA-REN BALORAZIO OROKORRA</c:v>
                </c:pt>
                <c:pt idx="1">
                  <c:v>Forondako aireportua berriz ireki izana</c:v>
                </c:pt>
                <c:pt idx="2">
                  <c:v>«Araba Konektatua» plana, zeinak arabar guztiei Interneterako sarbidea edukitzea ahalbidetzen dien</c:v>
                </c:pt>
                <c:pt idx="3">
                  <c:v>Garoñako zentral nuklearra itxi izana</c:v>
                </c:pt>
                <c:pt idx="4">
                  <c:v>Arabako sarbide, komunikazio eta errepideen hobekuntza</c:v>
                </c:pt>
                <c:pt idx="5">
                  <c:v>Kultura sustatzen laguntzea</c:v>
                </c:pt>
                <c:pt idx="6">
                  <c:v>Gizonen eta emakumeen arteko berdintasuna bultzatzea</c:v>
                </c:pt>
                <c:pt idx="7">
                  <c:v>Gizarte-zerbitzuak (Arabako Foru Aldundiaren gizarte-arloko zerbitzuak, laguntzak edo prestazioak)</c:v>
                </c:pt>
                <c:pt idx="8">
                  <c:v>Mendekotasuna eta/edo desgaitasuna duten pertsonentzako laguntzak</c:v>
                </c:pt>
                <c:pt idx="9">
                  <c:v>Iruzur fiskalaren jarraipena eta kontrola</c:v>
                </c:pt>
                <c:pt idx="10">
                  <c:v>Abiadura handiko trena</c:v>
                </c:pt>
                <c:pt idx="11">
                  <c:v>Ekonomia-sustapena eta enplegua</c:v>
                </c:pt>
                <c:pt idx="12">
                  <c:v>Gizarte-laguntzen jarraipena eta kontrola</c:v>
                </c:pt>
              </c:strCache>
            </c:strRef>
          </c:cat>
          <c:val>
            <c:numRef>
              <c:f>Hoja1!$B$2:$B$14</c:f>
              <c:numCache>
                <c:formatCode>0%</c:formatCode>
                <c:ptCount val="13"/>
                <c:pt idx="0">
                  <c:v>5.3380532257003017E-2</c:v>
                </c:pt>
                <c:pt idx="1">
                  <c:v>0.23010758332174841</c:v>
                </c:pt>
                <c:pt idx="2">
                  <c:v>0.13330553206644508</c:v>
                </c:pt>
                <c:pt idx="3">
                  <c:v>0.25224848821409041</c:v>
                </c:pt>
                <c:pt idx="4">
                  <c:v>7.6409766504307086E-2</c:v>
                </c:pt>
                <c:pt idx="5">
                  <c:v>7.6430523522595023E-2</c:v>
                </c:pt>
                <c:pt idx="6">
                  <c:v>8.565119305061078E-2</c:v>
                </c:pt>
                <c:pt idx="7">
                  <c:v>6.82834583038259E-2</c:v>
                </c:pt>
                <c:pt idx="8">
                  <c:v>8.5427431378952465E-2</c:v>
                </c:pt>
                <c:pt idx="9">
                  <c:v>6.3975927818294087E-2</c:v>
                </c:pt>
                <c:pt idx="10">
                  <c:v>8.3599487837771894E-2</c:v>
                </c:pt>
                <c:pt idx="11">
                  <c:v>2.3065594253123479E-2</c:v>
                </c:pt>
                <c:pt idx="12">
                  <c:v>4.6195212792199916E-2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D7-ED4F-9BD8-F1DDD4A48D8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Nahiko ona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AFA-REN BALORAZIO OROKORRA</c:v>
                </c:pt>
                <c:pt idx="1">
                  <c:v>Forondako aireportua berriz ireki izana</c:v>
                </c:pt>
                <c:pt idx="2">
                  <c:v>«Araba Konektatua» plana, zeinak arabar guztiei Interneterako sarbidea edukitzea ahalbidetzen dien</c:v>
                </c:pt>
                <c:pt idx="3">
                  <c:v>Garoñako zentral nuklearra itxi izana</c:v>
                </c:pt>
                <c:pt idx="4">
                  <c:v>Arabako sarbide, komunikazio eta errepideen hobekuntza</c:v>
                </c:pt>
                <c:pt idx="5">
                  <c:v>Kultura sustatzen laguntzea</c:v>
                </c:pt>
                <c:pt idx="6">
                  <c:v>Gizonen eta emakumeen arteko berdintasuna bultzatzea</c:v>
                </c:pt>
                <c:pt idx="7">
                  <c:v>Gizarte-zerbitzuak (Arabako Foru Aldundiaren gizarte-arloko zerbitzuak, laguntzak edo prestazioak)</c:v>
                </c:pt>
                <c:pt idx="8">
                  <c:v>Mendekotasuna eta/edo desgaitasuna duten pertsonentzako laguntzak</c:v>
                </c:pt>
                <c:pt idx="9">
                  <c:v>Iruzur fiskalaren jarraipena eta kontrola</c:v>
                </c:pt>
                <c:pt idx="10">
                  <c:v>Abiadura handiko trena</c:v>
                </c:pt>
                <c:pt idx="11">
                  <c:v>Ekonomia-sustapena eta enplegua</c:v>
                </c:pt>
                <c:pt idx="12">
                  <c:v>Gizarte-laguntzen jarraipena eta kontrola</c:v>
                </c:pt>
              </c:strCache>
            </c:strRef>
          </c:cat>
          <c:val>
            <c:numRef>
              <c:f>Hoja1!$C$2:$C$14</c:f>
              <c:numCache>
                <c:formatCode>%\ 0</c:formatCode>
                <c:ptCount val="13"/>
                <c:pt idx="0">
                  <c:v>0.41586560105997611</c:v>
                </c:pt>
                <c:pt idx="1">
                  <c:v>0.31967730925938009</c:v>
                </c:pt>
                <c:pt idx="2">
                  <c:v>0.3779694719811445</c:v>
                </c:pt>
                <c:pt idx="3">
                  <c:v>0.24147198803849812</c:v>
                </c:pt>
                <c:pt idx="4">
                  <c:v>0.39180830586502169</c:v>
                </c:pt>
                <c:pt idx="5">
                  <c:v>0.377576680367671</c:v>
                </c:pt>
                <c:pt idx="6">
                  <c:v>0.3244178513068483</c:v>
                </c:pt>
                <c:pt idx="7">
                  <c:v>0.32653334689707836</c:v>
                </c:pt>
                <c:pt idx="8">
                  <c:v>0.27950308191699924</c:v>
                </c:pt>
                <c:pt idx="9">
                  <c:v>0.23071941440156019</c:v>
                </c:pt>
                <c:pt idx="10">
                  <c:v>0.19903141683406475</c:v>
                </c:pt>
                <c:pt idx="11">
                  <c:v>0.24895842973356433</c:v>
                </c:pt>
                <c:pt idx="12">
                  <c:v>0.21054576320002746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4D7-ED4F-9BD8-F1DDD4A48D8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ona, ez txarra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AFA-REN BALORAZIO OROKORRA</c:v>
                </c:pt>
                <c:pt idx="1">
                  <c:v>Forondako aireportua berriz ireki izana</c:v>
                </c:pt>
                <c:pt idx="2">
                  <c:v>«Araba Konektatua» plana, zeinak arabar guztiei Interneterako sarbidea edukitzea ahalbidetzen dien</c:v>
                </c:pt>
                <c:pt idx="3">
                  <c:v>Garoñako zentral nuklearra itxi izana</c:v>
                </c:pt>
                <c:pt idx="4">
                  <c:v>Arabako sarbide, komunikazio eta errepideen hobekuntza</c:v>
                </c:pt>
                <c:pt idx="5">
                  <c:v>Kultura sustatzen laguntzea</c:v>
                </c:pt>
                <c:pt idx="6">
                  <c:v>Gizonen eta emakumeen arteko berdintasuna bultzatzea</c:v>
                </c:pt>
                <c:pt idx="7">
                  <c:v>Gizarte-zerbitzuak (Arabako Foru Aldundiaren gizarte-arloko zerbitzuak, laguntzak edo prestazioak)</c:v>
                </c:pt>
                <c:pt idx="8">
                  <c:v>Mendekotasuna eta/edo desgaitasuna duten pertsonentzako laguntzak</c:v>
                </c:pt>
                <c:pt idx="9">
                  <c:v>Iruzur fiskalaren jarraipena eta kontrola</c:v>
                </c:pt>
                <c:pt idx="10">
                  <c:v>Abiadura handiko trena</c:v>
                </c:pt>
                <c:pt idx="11">
                  <c:v>Ekonomia-sustapena eta enplegua</c:v>
                </c:pt>
                <c:pt idx="12">
                  <c:v>Gizarte-laguntzen jarraipena eta kontrola</c:v>
                </c:pt>
              </c:strCache>
            </c:strRef>
          </c:cat>
          <c:val>
            <c:numRef>
              <c:f>Hoja1!$D$2:$D$14</c:f>
              <c:numCache>
                <c:formatCode>%\ 0</c:formatCode>
                <c:ptCount val="13"/>
                <c:pt idx="0">
                  <c:v>0.40936572797008047</c:v>
                </c:pt>
                <c:pt idx="1">
                  <c:v>0.22898623114550193</c:v>
                </c:pt>
                <c:pt idx="2">
                  <c:v>0.21174784991160422</c:v>
                </c:pt>
                <c:pt idx="3">
                  <c:v>0.23986043184894265</c:v>
                </c:pt>
                <c:pt idx="4">
                  <c:v>0.35509076829327824</c:v>
                </c:pt>
                <c:pt idx="5">
                  <c:v>0.35916814558013532</c:v>
                </c:pt>
                <c:pt idx="6">
                  <c:v>0.39501227452675958</c:v>
                </c:pt>
                <c:pt idx="7">
                  <c:v>0.37191861229441692</c:v>
                </c:pt>
                <c:pt idx="8">
                  <c:v>0.31323415829500645</c:v>
                </c:pt>
                <c:pt idx="9">
                  <c:v>0.3409412560211989</c:v>
                </c:pt>
                <c:pt idx="10">
                  <c:v>0.28218460993284217</c:v>
                </c:pt>
                <c:pt idx="11">
                  <c:v>0.46593428876579629</c:v>
                </c:pt>
                <c:pt idx="12">
                  <c:v>0.34508186632634524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4D7-ED4F-9BD8-F1DDD4A48D8C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Txarra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AFA-REN BALORAZIO OROKORRA</c:v>
                </c:pt>
                <c:pt idx="1">
                  <c:v>Forondako aireportua berriz ireki izana</c:v>
                </c:pt>
                <c:pt idx="2">
                  <c:v>«Araba Konektatua» plana, zeinak arabar guztiei Interneterako sarbidea edukitzea ahalbidetzen dien</c:v>
                </c:pt>
                <c:pt idx="3">
                  <c:v>Garoñako zentral nuklearra itxi izana</c:v>
                </c:pt>
                <c:pt idx="4">
                  <c:v>Arabako sarbide, komunikazio eta errepideen hobekuntza</c:v>
                </c:pt>
                <c:pt idx="5">
                  <c:v>Kultura sustatzen laguntzea</c:v>
                </c:pt>
                <c:pt idx="6">
                  <c:v>Gizonen eta emakumeen arteko berdintasuna bultzatzea</c:v>
                </c:pt>
                <c:pt idx="7">
                  <c:v>Gizarte-zerbitzuak (Arabako Foru Aldundiaren gizarte-arloko zerbitzuak, laguntzak edo prestazioak)</c:v>
                </c:pt>
                <c:pt idx="8">
                  <c:v>Mendekotasuna eta/edo desgaitasuna duten pertsonentzako laguntzak</c:v>
                </c:pt>
                <c:pt idx="9">
                  <c:v>Iruzur fiskalaren jarraipena eta kontrola</c:v>
                </c:pt>
                <c:pt idx="10">
                  <c:v>Abiadura handiko trena</c:v>
                </c:pt>
                <c:pt idx="11">
                  <c:v>Ekonomia-sustapena eta enplegua</c:v>
                </c:pt>
                <c:pt idx="12">
                  <c:v>Gizarte-laguntzen jarraipena eta kontrola</c:v>
                </c:pt>
              </c:strCache>
            </c:strRef>
          </c:cat>
          <c:val>
            <c:numRef>
              <c:f>Hoja1!$E$2:$E$14</c:f>
              <c:numCache>
                <c:formatCode>%\ 0</c:formatCode>
                <c:ptCount val="13"/>
                <c:pt idx="0">
                  <c:v>9.638739083966831E-2</c:v>
                </c:pt>
                <c:pt idx="1">
                  <c:v>0.15348819698202634</c:v>
                </c:pt>
                <c:pt idx="2">
                  <c:v>7.8950968931618695E-2</c:v>
                </c:pt>
                <c:pt idx="3">
                  <c:v>0.13767953809395658</c:v>
                </c:pt>
                <c:pt idx="4">
                  <c:v>0.1494365523111294</c:v>
                </c:pt>
                <c:pt idx="5">
                  <c:v>0.12508192086845585</c:v>
                </c:pt>
                <c:pt idx="6">
                  <c:v>0.11846256861895829</c:v>
                </c:pt>
                <c:pt idx="7">
                  <c:v>0.15248907718732807</c:v>
                </c:pt>
                <c:pt idx="8">
                  <c:v>0.21570578903470242</c:v>
                </c:pt>
                <c:pt idx="9">
                  <c:v>0.25845364387920827</c:v>
                </c:pt>
                <c:pt idx="10">
                  <c:v>0.31563665826512521</c:v>
                </c:pt>
                <c:pt idx="11">
                  <c:v>0.17920210654775026</c:v>
                </c:pt>
                <c:pt idx="12">
                  <c:v>0.31226894595500543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F4D7-ED4F-9BD8-F1DDD4A48D8C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AFA-REN BALORAZIO OROKORRA</c:v>
                </c:pt>
                <c:pt idx="1">
                  <c:v>Forondako aireportua berriz ireki izana</c:v>
                </c:pt>
                <c:pt idx="2">
                  <c:v>«Araba Konektatua» plana, zeinak arabar guztiei Interneterako sarbidea edukitzea ahalbidetzen dien</c:v>
                </c:pt>
                <c:pt idx="3">
                  <c:v>Garoñako zentral nuklearra itxi izana</c:v>
                </c:pt>
                <c:pt idx="4">
                  <c:v>Arabako sarbide, komunikazio eta errepideen hobekuntza</c:v>
                </c:pt>
                <c:pt idx="5">
                  <c:v>Kultura sustatzen laguntzea</c:v>
                </c:pt>
                <c:pt idx="6">
                  <c:v>Gizonen eta emakumeen arteko berdintasuna bultzatzea</c:v>
                </c:pt>
                <c:pt idx="7">
                  <c:v>Gizarte-zerbitzuak (Arabako Foru Aldundiaren gizarte-arloko zerbitzuak, laguntzak edo prestazioak)</c:v>
                </c:pt>
                <c:pt idx="8">
                  <c:v>Mendekotasuna eta/edo desgaitasuna duten pertsonentzako laguntzak</c:v>
                </c:pt>
                <c:pt idx="9">
                  <c:v>Iruzur fiskalaren jarraipena eta kontrola</c:v>
                </c:pt>
                <c:pt idx="10">
                  <c:v>Abiadura handiko trena</c:v>
                </c:pt>
                <c:pt idx="11">
                  <c:v>Ekonomia-sustapena eta enplegua</c:v>
                </c:pt>
                <c:pt idx="12">
                  <c:v>Gizarte-laguntzen jarraipena eta kontrola</c:v>
                </c:pt>
              </c:strCache>
            </c:strRef>
          </c:cat>
          <c:val>
            <c:numRef>
              <c:f>Hoja1!$F$2:$F$14</c:f>
              <c:numCache>
                <c:formatCode>%\ 0</c:formatCode>
                <c:ptCount val="13"/>
                <c:pt idx="0">
                  <c:v>2.5000747873275251E-2</c:v>
                </c:pt>
                <c:pt idx="1">
                  <c:v>6.7740679291347111E-2</c:v>
                </c:pt>
                <c:pt idx="2">
                  <c:v>0.19802617710919188</c:v>
                </c:pt>
                <c:pt idx="3">
                  <c:v>0.12873955380451624</c:v>
                </c:pt>
                <c:pt idx="4">
                  <c:v>2.7254607026267443E-2</c:v>
                </c:pt>
                <c:pt idx="5">
                  <c:v>6.1742729661145995E-2</c:v>
                </c:pt>
                <c:pt idx="6">
                  <c:v>7.6456112496826614E-2</c:v>
                </c:pt>
                <c:pt idx="7">
                  <c:v>8.0775505317354543E-2</c:v>
                </c:pt>
                <c:pt idx="8">
                  <c:v>0.10612953937434363</c:v>
                </c:pt>
                <c:pt idx="9">
                  <c:v>0.10590975787974281</c:v>
                </c:pt>
                <c:pt idx="10">
                  <c:v>0.11954782713020014</c:v>
                </c:pt>
                <c:pt idx="11">
                  <c:v>8.2839580699769627E-2</c:v>
                </c:pt>
                <c:pt idx="12">
                  <c:v>8.5908211726425959E-2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4D7-ED4F-9BD8-F1DDD4A48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19270016"/>
        <c:axId val="119280000"/>
      </c:barChart>
      <c:catAx>
        <c:axId val="1192700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2880">
            <a:solidFill>
              <a:srgbClr val="000000"/>
            </a:solidFill>
            <a:round/>
          </a:ln>
        </c:spPr>
        <c:txPr>
          <a:bodyPr/>
          <a:lstStyle/>
          <a:p>
            <a:pPr>
              <a:defRPr sz="7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defRPr>
            </a:pPr>
            <a:endParaRPr lang="es-ES"/>
          </a:p>
        </c:txPr>
        <c:crossAx val="119280000"/>
        <c:crosses val="autoZero"/>
        <c:auto val="1"/>
        <c:lblAlgn val="ctr"/>
        <c:lblOffset val="100"/>
        <c:noMultiLvlLbl val="1"/>
      </c:catAx>
      <c:valAx>
        <c:axId val="119280000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19270016"/>
        <c:crosses val="autoZero"/>
        <c:crossBetween val="between"/>
        <c:majorUnit val="1"/>
      </c:valAx>
      <c:spPr>
        <a:noFill/>
        <a:ln w="24120">
          <a:noFill/>
        </a:ln>
      </c:spPr>
    </c:plotArea>
    <c:legend>
      <c:legendPos val="r"/>
      <c:layout>
        <c:manualLayout>
          <c:xMode val="edge"/>
          <c:yMode val="edge"/>
          <c:x val="3.8279569892473102E-2"/>
          <c:y val="1.25252839583009E-2"/>
          <c:w val="0.78059498362051738"/>
          <c:h val="5.2881082669847937E-2"/>
        </c:manualLayout>
      </c:layout>
      <c:overlay val="1"/>
      <c:spPr>
        <a:noFill/>
        <a:ln>
          <a:noFill/>
        </a:ln>
      </c:spPr>
    </c:legend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199464950011939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Hoja1!$A$2:$A$14</c:f>
              <c:numCache>
                <c:formatCode>General</c:formatCode>
                <c:ptCount val="13"/>
              </c:numCache>
            </c:numRef>
          </c:cat>
          <c:val>
            <c:numRef>
              <c:f>Hoja1!$B$2:$B$14</c:f>
              <c:numCache>
                <c:formatCode>0.0</c:formatCode>
                <c:ptCount val="13"/>
                <c:pt idx="0">
                  <c:v>6.306647453640001</c:v>
                </c:pt>
                <c:pt idx="1">
                  <c:v>6.7734443410411043</c:v>
                </c:pt>
                <c:pt idx="2">
                  <c:v>6.8152611562016592</c:v>
                </c:pt>
                <c:pt idx="3">
                  <c:v>6.7229067364805424</c:v>
                </c:pt>
                <c:pt idx="4">
                  <c:v>6.2191466389895425</c:v>
                </c:pt>
                <c:pt idx="5">
                  <c:v>6.3524396470617788</c:v>
                </c:pt>
                <c:pt idx="6">
                  <c:v>6.2832004920768529</c:v>
                </c:pt>
                <c:pt idx="7">
                  <c:v>6.0519631801060703</c:v>
                </c:pt>
                <c:pt idx="8">
                  <c:v>5.8131348779700156</c:v>
                </c:pt>
                <c:pt idx="9">
                  <c:v>5.3752747279899253</c:v>
                </c:pt>
                <c:pt idx="10">
                  <c:v>5.0830731543229257</c:v>
                </c:pt>
                <c:pt idx="11">
                  <c:v>5.6470263619278365</c:v>
                </c:pt>
                <c:pt idx="12">
                  <c:v>5.0402743925300824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F3-6947-A7CE-4472712B0F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19287168"/>
        <c:axId val="121837824"/>
      </c:barChart>
      <c:catAx>
        <c:axId val="11928716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2183782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1837824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119287168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898660181636601"/>
          <c:y val="7.8032523935523332E-2"/>
          <c:w val="0.61056029508479848"/>
          <c:h val="0.89452207815390095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Oso ona (9-10)</c:v>
                </c:pt>
              </c:strCache>
            </c:strRef>
          </c:tx>
          <c:spPr>
            <a:solidFill>
              <a:srgbClr val="254061"/>
            </a:solidFill>
            <a:ln w="9525">
              <a:solidFill>
                <a:srgbClr val="FFFFFF"/>
              </a:solidFill>
            </a:ln>
          </c:spPr>
          <c:invertIfNegative val="0"/>
          <c:dLbls>
            <c:dLbl>
              <c:idx val="0"/>
              <c:layout>
                <c:manualLayout>
                  <c:x val="-1.3957006987735756E-3"/>
                  <c:y val="1.6286382363996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7B-204D-B5B3-1F2E69B2B0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Hoja1!$B$2:$B$6</c:f>
              <c:numCache>
                <c:formatCode>%\ 0</c:formatCode>
                <c:ptCount val="5"/>
                <c:pt idx="0">
                  <c:v>5.2721018263359648E-2</c:v>
                </c:pt>
                <c:pt idx="1">
                  <c:v>3.9334220321874162E-2</c:v>
                </c:pt>
                <c:pt idx="2">
                  <c:v>2.8433239896494225E-2</c:v>
                </c:pt>
                <c:pt idx="3">
                  <c:v>1.6025506948286791E-2</c:v>
                </c:pt>
                <c:pt idx="4">
                  <c:v>9.021378176856526E-3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37B-204D-B5B3-1F2E69B2B04E}"/>
            </c:ext>
          </c:extLst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Nahiko ona (7-8)</c:v>
                </c:pt>
              </c:strCache>
            </c:strRef>
          </c:tx>
          <c:spPr>
            <a:solidFill>
              <a:srgbClr val="B9CDE5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Hoja1!$C$2:$C$6</c:f>
              <c:numCache>
                <c:formatCode>%\ 0</c:formatCode>
                <c:ptCount val="5"/>
                <c:pt idx="0">
                  <c:v>0.30240496140246675</c:v>
                </c:pt>
                <c:pt idx="1">
                  <c:v>0.23735768909520924</c:v>
                </c:pt>
                <c:pt idx="2">
                  <c:v>0.21009932886990826</c:v>
                </c:pt>
                <c:pt idx="3">
                  <c:v>0.13200450569608702</c:v>
                </c:pt>
                <c:pt idx="4">
                  <c:v>9.9023131880348003E-2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37B-204D-B5B3-1F2E69B2B04E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Ez ona, ez txarra (5-6)</c:v>
                </c:pt>
              </c:strCache>
            </c:strRef>
          </c:tx>
          <c:spPr>
            <a:solidFill>
              <a:srgbClr val="FF9C1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000" b="1">
                      <a:solidFill>
                        <a:schemeClr val="tx1"/>
                      </a:solidFill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Hoja1!$D$2:$D$6</c:f>
              <c:numCache>
                <c:formatCode>%\ 0</c:formatCode>
                <c:ptCount val="5"/>
                <c:pt idx="0">
                  <c:v>0.35857980159535674</c:v>
                </c:pt>
                <c:pt idx="1">
                  <c:v>0.3376677703985137</c:v>
                </c:pt>
                <c:pt idx="2">
                  <c:v>0.36936478070452816</c:v>
                </c:pt>
                <c:pt idx="3">
                  <c:v>0.3082253235648939</c:v>
                </c:pt>
                <c:pt idx="4">
                  <c:v>0.45901881111014897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37B-204D-B5B3-1F2E69B2B04E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Txarra (0-4)</c:v>
                </c:pt>
              </c:strCache>
            </c:strRef>
          </c:tx>
          <c:spPr>
            <a:solidFill>
              <a:srgbClr val="7F7F7F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6833127960772663E-3"/>
                  <c:y val="-2.92477973927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37B-204D-B5B3-1F2E69B2B04E}"/>
                </c:ext>
              </c:extLst>
            </c:dLbl>
            <c:dLbl>
              <c:idx val="1"/>
              <c:layout>
                <c:manualLayout>
                  <c:x val="-3.8212873139495669E-3"/>
                  <c:y val="9.51731193422076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37B-204D-B5B3-1F2E69B2B04E}"/>
                </c:ext>
              </c:extLst>
            </c:dLbl>
            <c:dLbl>
              <c:idx val="2"/>
              <c:layout>
                <c:manualLayout>
                  <c:x val="3.4321402367094517E-3"/>
                  <c:y val="2.303264370527060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37B-204D-B5B3-1F2E69B2B04E}"/>
                </c:ext>
              </c:extLst>
            </c:dLbl>
            <c:dLbl>
              <c:idx val="6"/>
              <c:layout>
                <c:manualLayout>
                  <c:x val="-2.9988557426566865E-3"/>
                  <c:y val="-7.1098901597607447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37B-204D-B5B3-1F2E69B2B04E}"/>
                </c:ext>
              </c:extLst>
            </c:dLbl>
            <c:dLbl>
              <c:idx val="9"/>
              <c:layout>
                <c:manualLayout>
                  <c:x val="-5.517633890871411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37B-204D-B5B3-1F2E69B2B0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Hoja1!$E$2:$E$6</c:f>
              <c:numCache>
                <c:formatCode>%\ 0</c:formatCode>
                <c:ptCount val="5"/>
                <c:pt idx="0">
                  <c:v>0.15489784568369147</c:v>
                </c:pt>
                <c:pt idx="1">
                  <c:v>0.15814911904271337</c:v>
                </c:pt>
                <c:pt idx="2">
                  <c:v>0.13642339431025946</c:v>
                </c:pt>
                <c:pt idx="3">
                  <c:v>0.3323237002828387</c:v>
                </c:pt>
                <c:pt idx="4">
                  <c:v>0.19642902928609535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F37B-204D-B5B3-1F2E69B2B04E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Ez daki/Ez du erantzun</c:v>
                </c:pt>
              </c:strCache>
            </c:strRef>
          </c:tx>
          <c:spPr>
            <a:solidFill>
              <a:srgbClr val="95B3D7"/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3.467111985806405E-3"/>
                  <c:y val="4.052701328070243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37B-204D-B5B3-1F2E69B2B04E}"/>
                </c:ext>
              </c:extLst>
            </c:dLbl>
            <c:dLbl>
              <c:idx val="1"/>
              <c:layout>
                <c:manualLayout>
                  <c:x val="-1.0115545277622015E-16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37B-204D-B5B3-1F2E69B2B04E}"/>
                </c:ext>
              </c:extLst>
            </c:dLbl>
            <c:dLbl>
              <c:idx val="3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37B-204D-B5B3-1F2E69B2B04E}"/>
                </c:ext>
              </c:extLst>
            </c:dLbl>
            <c:dLbl>
              <c:idx val="4"/>
              <c:layout>
                <c:manualLayout>
                  <c:x val="5.200667978709233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37B-204D-B5B3-1F2E69B2B04E}"/>
                </c:ext>
              </c:extLst>
            </c:dLbl>
            <c:dLbl>
              <c:idx val="5"/>
              <c:layout>
                <c:manualLayout>
                  <c:x val="4.1753716935606063E-3"/>
                  <c:y val="6.483182516499159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37B-204D-B5B3-1F2E69B2B04E}"/>
                </c:ext>
              </c:extLst>
            </c:dLbl>
            <c:dLbl>
              <c:idx val="7"/>
              <c:layout>
                <c:manualLayout>
                  <c:x val="2.3566161915399976E-3"/>
                  <c:y val="2.161060838833053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37B-204D-B5B3-1F2E69B2B04E}"/>
                </c:ext>
              </c:extLst>
            </c:dLbl>
            <c:dLbl>
              <c:idx val="8"/>
              <c:layout>
                <c:manualLayout>
                  <c:x val="4.13822541815355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37B-204D-B5B3-1F2E69B2B04E}"/>
                </c:ext>
              </c:extLst>
            </c:dLbl>
            <c:dLbl>
              <c:idx val="9"/>
              <c:layout>
                <c:manualLayout>
                  <c:x val="2.75881694543580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37B-204D-B5B3-1F2E69B2B0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RAMIRO
GONZÁLEZ</c:v>
                </c:pt>
                <c:pt idx="1">
                  <c:v>KIKE
FERNÁNDEZ
DE PINEDO </c:v>
                </c:pt>
                <c:pt idx="2">
                  <c:v>CRISTINA
GONZÁLEZ </c:v>
                </c:pt>
                <c:pt idx="3">
                  <c:v>IÑAKI
OYARZABAL</c:v>
                </c:pt>
                <c:pt idx="4">
                  <c:v>ARANTXA
ABECIA </c:v>
                </c:pt>
              </c:strCache>
            </c:strRef>
          </c:cat>
          <c:val>
            <c:numRef>
              <c:f>Hoja1!$F$2:$F$6</c:f>
              <c:numCache>
                <c:formatCode>%\ 0</c:formatCode>
                <c:ptCount val="5"/>
                <c:pt idx="0">
                  <c:v>0.13139637305512611</c:v>
                </c:pt>
                <c:pt idx="1">
                  <c:v>0.22749120114169208</c:v>
                </c:pt>
                <c:pt idx="2">
                  <c:v>0.25567925621880971</c:v>
                </c:pt>
                <c:pt idx="3">
                  <c:v>0.21142096350789599</c:v>
                </c:pt>
                <c:pt idx="4">
                  <c:v>0.23650764954655051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37B-204D-B5B3-1F2E69B2B0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18102272"/>
        <c:axId val="119545856"/>
      </c:barChart>
      <c:catAx>
        <c:axId val="118102272"/>
        <c:scaling>
          <c:orientation val="maxMin"/>
        </c:scaling>
        <c:delete val="0"/>
        <c:axPos val="l"/>
        <c:numFmt formatCode="#,##0.00" sourceLinked="0"/>
        <c:majorTickMark val="out"/>
        <c:minorTickMark val="none"/>
        <c:tickLblPos val="low"/>
        <c:spPr>
          <a:ln w="302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900"/>
            </a:pPr>
            <a:endParaRPr lang="es-ES"/>
          </a:p>
        </c:txPr>
        <c:crossAx val="11954585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19545856"/>
        <c:scaling>
          <c:orientation val="minMax"/>
          <c:max val="1"/>
          <c:min val="0"/>
        </c:scaling>
        <c:delete val="1"/>
        <c:axPos val="t"/>
        <c:numFmt formatCode="0%" sourceLinked="0"/>
        <c:majorTickMark val="out"/>
        <c:minorTickMark val="none"/>
        <c:tickLblPos val="none"/>
        <c:crossAx val="118102272"/>
        <c:crosses val="autoZero"/>
        <c:crossBetween val="between"/>
        <c:majorUnit val="1"/>
      </c:valAx>
      <c:spPr>
        <a:noFill/>
        <a:ln w="24197">
          <a:noFill/>
        </a:ln>
      </c:spPr>
    </c:plotArea>
    <c:legend>
      <c:legendPos val="t"/>
      <c:layout>
        <c:manualLayout>
          <c:xMode val="edge"/>
          <c:yMode val="edge"/>
          <c:x val="3.8313884941041147E-2"/>
          <c:y val="1.25769418698406E-2"/>
          <c:w val="0.70620000662550519"/>
          <c:h val="4.583134605780363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s-ES"/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1230267824170424E-2"/>
          <c:y val="7.7987857649907455E-2"/>
          <c:w val="0.79466694281864159"/>
          <c:h val="0.9007356937335835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265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26550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</c:numCache>
            </c:numRef>
          </c:cat>
          <c:val>
            <c:numRef>
              <c:f>Hoja1!$B$2:$B$10</c:f>
              <c:numCache>
                <c:formatCode>0.0</c:formatCode>
                <c:ptCount val="9"/>
                <c:pt idx="0">
                  <c:v>7.3872910110904009</c:v>
                </c:pt>
                <c:pt idx="1">
                  <c:v>7.554510087540617</c:v>
                </c:pt>
                <c:pt idx="2">
                  <c:v>7.2294447821512211</c:v>
                </c:pt>
                <c:pt idx="3">
                  <c:v>7.8866423484557666</c:v>
                </c:pt>
                <c:pt idx="4">
                  <c:v>7.6454456145719361</c:v>
                </c:pt>
                <c:pt idx="5">
                  <c:v>7.3983040484693063</c:v>
                </c:pt>
                <c:pt idx="6">
                  <c:v>7.3789033516643414</c:v>
                </c:pt>
                <c:pt idx="7">
                  <c:v>7.2326076842476876</c:v>
                </c:pt>
                <c:pt idx="8">
                  <c:v>7.2242053733781733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27-CA49-967D-2DA39E8CE9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7206400"/>
        <c:axId val="47209088"/>
      </c:barChart>
      <c:catAx>
        <c:axId val="4720640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472090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7209088"/>
        <c:scaling>
          <c:orientation val="minMax"/>
          <c:max val="10"/>
          <c:min val="0"/>
        </c:scaling>
        <c:delete val="1"/>
        <c:axPos val="t"/>
        <c:numFmt formatCode="#,##0" sourceLinked="0"/>
        <c:majorTickMark val="out"/>
        <c:minorTickMark val="none"/>
        <c:tickLblPos val="none"/>
        <c:crossAx val="47206400"/>
        <c:crosses val="autoZero"/>
        <c:crossBetween val="between"/>
        <c:majorUnit val="10"/>
      </c:valAx>
      <c:spPr>
        <a:noFill/>
        <a:ln w="26550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13518227555073E-2"/>
          <c:y val="4.0742872726582349E-2"/>
          <c:w val="0.93468648177244196"/>
          <c:h val="0.9104193168657084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7F7F7F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</c:f>
              <c:numCache>
                <c:formatCode>General</c:formatCode>
                <c:ptCount val="1"/>
              </c:numCache>
            </c:numRef>
          </c:cat>
          <c:val>
            <c:numRef>
              <c:f>Hoja1!$B$2:$B$2</c:f>
              <c:numCache>
                <c:formatCode>0.0%</c:formatCode>
                <c:ptCount val="1"/>
                <c:pt idx="0">
                  <c:v>0.3435037787425631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BB-6B47-AB8B-1F6C54C475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19643520"/>
        <c:axId val="121346304"/>
      </c:barChart>
      <c:catAx>
        <c:axId val="1196435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12134630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1346304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119643520"/>
        <c:crosses val="autoZero"/>
        <c:crossBetween val="between"/>
        <c:majorUnit val="1"/>
      </c:valAx>
      <c:spPr>
        <a:solidFill>
          <a:schemeClr val="bg1"/>
        </a:solidFill>
        <a:ln w="1856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13518227555073E-2"/>
          <c:y val="4.0742872726582349E-2"/>
          <c:w val="0.93468648177244218"/>
          <c:h val="0.9104193168657084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10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</c:f>
              <c:numCache>
                <c:formatCode>General</c:formatCode>
                <c:ptCount val="1"/>
              </c:numCache>
            </c:numRef>
          </c:cat>
          <c:val>
            <c:numRef>
              <c:f>Hoja1!$B$2:$B$2</c:f>
              <c:numCache>
                <c:formatCode>0.0%</c:formatCode>
                <c:ptCount val="1"/>
                <c:pt idx="0">
                  <c:v>0.35019038434322458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E0-724F-955F-A1E585E8F9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21145216"/>
        <c:axId val="121160448"/>
      </c:barChart>
      <c:catAx>
        <c:axId val="1211452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12116044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1160448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121145216"/>
        <c:crosses val="autoZero"/>
        <c:crossBetween val="between"/>
        <c:majorUnit val="1"/>
      </c:valAx>
      <c:spPr>
        <a:solidFill>
          <a:schemeClr val="bg1"/>
        </a:solidFill>
        <a:ln w="1856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5288044443657355"/>
          <c:y val="2.9782390550312492E-2"/>
          <c:w val="0.53332764478561356"/>
          <c:h val="0.9564391016025077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Hoja1!$A$2:$A$19</c:f>
              <c:strCache>
                <c:ptCount val="18"/>
                <c:pt idx="0">
                  <c:v>Jarduera ekonomikoa eta enplegua sustatzea</c:v>
                </c:pt>
                <c:pt idx="1">
                  <c:v>Errepideak, azpiegiturak, garraioak eta komunikazioak</c:v>
                </c:pt>
                <c:pt idx="2">
                  <c:v>Immigrazioa</c:v>
                </c:pt>
                <c:pt idx="3">
                  <c:v>Osasuna</c:v>
                </c:pt>
                <c:pt idx="4">
                  <c:v>Hezkuntza</c:v>
                </c:pt>
                <c:pt idx="5">
                  <c:v>Delinkuentzia eta herritarren segurtasunik eza</c:v>
                </c:pt>
                <c:pt idx="6">
                  <c:v>Politika</c:v>
                </c:pt>
                <c:pt idx="7">
                  <c:v>Zerbitzu publikoen/gizarte-laguntzen funtzionamendua eta estaldura</c:v>
                </c:pt>
                <c:pt idx="8">
                  <c:v>Etxebizitza eta etxegabetzeak</c:v>
                </c:pt>
                <c:pt idx="9">
                  <c:v>Gazteen arazoak (langabezia, lan-prekaritatea, aisia, emantzipazioa, drogak...)</c:v>
                </c:pt>
                <c:pt idx="10">
                  <c:v>Ingurumena/ekologismoa (kutsadura, birziklatzea...)</c:v>
                </c:pt>
                <c:pt idx="11">
                  <c:v>Pentsioak</c:v>
                </c:pt>
                <c:pt idx="12">
                  <c:v>Arazo eta desberdintasun sozialak</c:v>
                </c:pt>
                <c:pt idx="13">
                  <c:v>Herrien jendegabetzea</c:v>
                </c:pt>
                <c:pt idx="14">
                  <c:v>Garbiketa</c:v>
                </c:pt>
                <c:pt idx="15">
                  <c:v>Aparkatzea/zirkulazioa/bide-segurtasuna /isunak</c:v>
                </c:pt>
                <c:pt idx="16">
                  <c:v>Ekitatea eremu/kolektibo guztientzat</c:v>
                </c:pt>
                <c:pt idx="17">
                  <c:v>Hirigintza/lanak/eraberritzeak</c:v>
                </c:pt>
              </c:strCache>
            </c:strRef>
          </c:cat>
          <c:val>
            <c:numRef>
              <c:f>Hoja1!$B$2:$B$19</c:f>
              <c:numCache>
                <c:formatCode>%\ 0</c:formatCode>
                <c:ptCount val="18"/>
                <c:pt idx="0">
                  <c:v>0.50371495227022667</c:v>
                </c:pt>
                <c:pt idx="1">
                  <c:v>0.20508884419161547</c:v>
                </c:pt>
                <c:pt idx="2">
                  <c:v>0.10313022634436353</c:v>
                </c:pt>
                <c:pt idx="3">
                  <c:v>9.8771904734973756E-2</c:v>
                </c:pt>
                <c:pt idx="4">
                  <c:v>9.0031865364074093E-2</c:v>
                </c:pt>
                <c:pt idx="5">
                  <c:v>8.9830513393164335E-2</c:v>
                </c:pt>
                <c:pt idx="6">
                  <c:v>6.7441454854101412E-2</c:v>
                </c:pt>
                <c:pt idx="7">
                  <c:v>6.3743661258855028E-2</c:v>
                </c:pt>
                <c:pt idx="8">
                  <c:v>5.534991104506895E-2</c:v>
                </c:pt>
                <c:pt idx="9">
                  <c:v>2.967388609364335E-2</c:v>
                </c:pt>
                <c:pt idx="10">
                  <c:v>2.9095937701280335E-2</c:v>
                </c:pt>
                <c:pt idx="11">
                  <c:v>2.7361139748630147E-2</c:v>
                </c:pt>
                <c:pt idx="12">
                  <c:v>2.5826584357912137E-2</c:v>
                </c:pt>
                <c:pt idx="13">
                  <c:v>2.4744515331292186E-2</c:v>
                </c:pt>
                <c:pt idx="14">
                  <c:v>2.4002486076914509E-2</c:v>
                </c:pt>
                <c:pt idx="15">
                  <c:v>2.252295796549926E-2</c:v>
                </c:pt>
                <c:pt idx="16">
                  <c:v>2.1113561762647209E-2</c:v>
                </c:pt>
                <c:pt idx="17">
                  <c:v>1.8286200586369396E-2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B9-6B4E-83F2-0BFF4AEA50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7394816"/>
        <c:axId val="47397504"/>
      </c:barChart>
      <c:catAx>
        <c:axId val="473948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4739750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7397504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47394816"/>
        <c:crosses val="autoZero"/>
        <c:crossBetween val="between"/>
        <c:majorUnit val="1"/>
      </c:valAx>
      <c:spPr>
        <a:noFill/>
        <a:ln w="18561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5288044443657355"/>
          <c:y val="2.9782390550312492E-2"/>
          <c:w val="0.53332764478561356"/>
          <c:h val="0.9564391016025077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Hoja1!$B$20</c:f>
              <c:strCache>
                <c:ptCount val="1"/>
              </c:strCache>
            </c:strRef>
          </c:tx>
          <c:spPr>
            <a:solidFill>
              <a:srgbClr val="254061"/>
            </a:solidFill>
            <a:ln w="18561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 w="18561">
                <a:noFill/>
              </a:ln>
            </c:spPr>
            <c:txPr>
              <a:bodyPr/>
              <a:lstStyle/>
              <a:p>
                <a:pPr>
                  <a:defRPr lang="es-ES" sz="9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Hoja1!$A$21:$A$39</c:f>
              <c:strCache>
                <c:ptCount val="19"/>
                <c:pt idx="0">
                  <c:v>Krisia / bizi-kalitatearen jaitsiera / prekaritatea</c:v>
                </c:pt>
                <c:pt idx="1">
                  <c:v>Arreta ematea adineko pertsonei</c:v>
                </c:pt>
                <c:pt idx="2">
                  <c:v>Enpleguarekin lotutako arazoak (prekaritatea, kontziliazioa, soldatak, hitzarmenak...)</c:v>
                </c:pt>
                <c:pt idx="3">
                  <c:v>Desoreka (laguntzak eta arreta landaguneei, zentralismoa Gasteizen...)</c:v>
                </c:pt>
                <c:pt idx="4">
                  <c:v>Lehen sektorea (nekazaritza, abeltzaintza)</c:v>
                </c:pt>
                <c:pt idx="5">
                  <c:v>Kultura sustatzen laguntzea</c:v>
                </c:pt>
                <c:pt idx="6">
                  <c:v>Gobernuaren/erakundeen kudeaketa (dirua xahutzea, gardentasun handiagoa... )</c:v>
                </c:pt>
                <c:pt idx="7">
                  <c:v>Bizikidetza/zibismoa/elkartasuna</c:v>
                </c:pt>
                <c:pt idx="8">
                  <c:v>Euskararen erabilera sustatzea</c:v>
                </c:pt>
                <c:pt idx="9">
                  <c:v>Industriarekin lotutako arazoak</c:v>
                </c:pt>
                <c:pt idx="10">
                  <c:v>Genero-indarkeria</c:v>
                </c:pt>
                <c:pt idx="11">
                  <c:v>Emakumeen eta gizonen arteko berdintasuna</c:v>
                </c:pt>
                <c:pt idx="12">
                  <c:v>Ustelkeria</c:v>
                </c:pt>
                <c:pt idx="13">
                  <c:v>Demografia (biztanleen zahartzea, jaiotza-tasa txikia...)</c:v>
                </c:pt>
                <c:pt idx="14">
                  <c:v>Herritarren parte-hartze apala / herritarrei arreta eta informazio gutxi ematea</c:v>
                </c:pt>
                <c:pt idx="15">
                  <c:v>Zergak/fiskalitatea/iruzurra</c:v>
                </c:pt>
                <c:pt idx="16">
                  <c:v>Saneamendu-sarea/ibaiak/uraren kudeaketa/araztegia</c:v>
                </c:pt>
                <c:pt idx="17">
                  <c:v>Beste batzuk</c:v>
                </c:pt>
                <c:pt idx="18">
                  <c:v>Ez daki/Ez du erantzun</c:v>
                </c:pt>
              </c:strCache>
            </c:strRef>
          </c:cat>
          <c:val>
            <c:numRef>
              <c:f>Hoja1!$B$21:$B$39</c:f>
              <c:numCache>
                <c:formatCode>%\ 0</c:formatCode>
                <c:ptCount val="19"/>
                <c:pt idx="0">
                  <c:v>1.8036207909723087E-2</c:v>
                </c:pt>
                <c:pt idx="1">
                  <c:v>1.6949318002803797E-2</c:v>
                </c:pt>
                <c:pt idx="2">
                  <c:v>1.6226540504037452E-2</c:v>
                </c:pt>
                <c:pt idx="3">
                  <c:v>1.5834502334454229E-2</c:v>
                </c:pt>
                <c:pt idx="4">
                  <c:v>1.4584176894697355E-2</c:v>
                </c:pt>
                <c:pt idx="5">
                  <c:v>1.4259144930435381E-2</c:v>
                </c:pt>
                <c:pt idx="6">
                  <c:v>1.313291069350705E-2</c:v>
                </c:pt>
                <c:pt idx="7">
                  <c:v>1.1013680843925479E-2</c:v>
                </c:pt>
                <c:pt idx="8">
                  <c:v>9.7055966793130263E-3</c:v>
                </c:pt>
                <c:pt idx="9">
                  <c:v>9.5328595213713761E-3</c:v>
                </c:pt>
                <c:pt idx="10">
                  <c:v>9.385258944477573E-3</c:v>
                </c:pt>
                <c:pt idx="11">
                  <c:v>8.4127946169452357E-3</c:v>
                </c:pt>
                <c:pt idx="12">
                  <c:v>8.0163730059654176E-3</c:v>
                </c:pt>
                <c:pt idx="13">
                  <c:v>6.213410397453635E-3</c:v>
                </c:pt>
                <c:pt idx="14">
                  <c:v>5.6662555553821138E-3</c:v>
                </c:pt>
                <c:pt idx="15">
                  <c:v>5.3294323159744587E-3</c:v>
                </c:pt>
                <c:pt idx="16">
                  <c:v>5.1912322503027686E-3</c:v>
                </c:pt>
                <c:pt idx="17">
                  <c:v>2.4173995058630039E-2</c:v>
                </c:pt>
                <c:pt idx="18">
                  <c:v>0.19898747587313273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956-D940-A8C7-7EDFAE32C8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7335296"/>
        <c:axId val="47342336"/>
      </c:barChart>
      <c:catAx>
        <c:axId val="473352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2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800"/>
            </a:pPr>
            <a:endParaRPr lang="es-ES"/>
          </a:p>
        </c:txPr>
        <c:crossAx val="4734233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7342336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47335296"/>
        <c:crosses val="autoZero"/>
        <c:crossBetween val="between"/>
        <c:majorUnit val="1"/>
      </c:valAx>
      <c:spPr>
        <a:noFill/>
        <a:ln w="18561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31707836456558774"/>
          <c:y val="3.7762342174106879E-2"/>
          <c:w val="0.67994847930862601"/>
          <c:h val="0.956396669190007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</c:strCache>
            </c:strRef>
          </c:tx>
          <c:spPr>
            <a:solidFill>
              <a:srgbClr val="254061"/>
            </a:solidFill>
            <a:ln w="1872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Hoja1!$A$2:$A$15</c:f>
              <c:strCache>
                <c:ptCount val="14"/>
                <c:pt idx="0">
                  <c:v>Jarduera ekonomikoa eta enplegua sustatzea</c:v>
                </c:pt>
                <c:pt idx="1">
                  <c:v>Osasuna</c:v>
                </c:pt>
                <c:pt idx="2">
                  <c:v>Hezkuntza</c:v>
                </c:pt>
                <c:pt idx="3">
                  <c:v>Delinkuentzia eta herritarren segurtasunik eza</c:v>
                </c:pt>
                <c:pt idx="4">
                  <c:v>Emakumeen eta gizonen arteko berdintasuna</c:v>
                </c:pt>
                <c:pt idx="5">
                  <c:v>Pentsioak</c:v>
                </c:pt>
                <c:pt idx="6">
                  <c:v>Errepideak, azpiegiturak, garraioak eta komunikazioak</c:v>
                </c:pt>
                <c:pt idx="7">
                  <c:v>Zerbitzu publikoen/gizarte-laguntzen funtzionamendua eta estaldura</c:v>
                </c:pt>
                <c:pt idx="8">
                  <c:v>Etxebizitza eta etxegabetzeak</c:v>
                </c:pt>
                <c:pt idx="9">
                  <c:v>Murrizketak</c:v>
                </c:pt>
                <c:pt idx="10">
                  <c:v>Arazo eta desberdintasun sozialak</c:v>
                </c:pt>
                <c:pt idx="11">
                  <c:v>Euskararen erabilera sustatzea</c:v>
                </c:pt>
                <c:pt idx="12">
                  <c:v>Kultura sustatzen laguntzea</c:v>
                </c:pt>
                <c:pt idx="13">
                  <c:v>Ez daki/Ez du erantzun</c:v>
                </c:pt>
              </c:strCache>
            </c:strRef>
          </c:cat>
          <c:val>
            <c:numRef>
              <c:f>Hoja1!$B$2:$B$15</c:f>
              <c:numCache>
                <c:formatCode>%\ 0</c:formatCode>
                <c:ptCount val="14"/>
                <c:pt idx="0">
                  <c:v>0.361984326029896</c:v>
                </c:pt>
                <c:pt idx="1">
                  <c:v>0.29238268927633743</c:v>
                </c:pt>
                <c:pt idx="2">
                  <c:v>0.24972340238278895</c:v>
                </c:pt>
                <c:pt idx="3">
                  <c:v>0.24603993914830766</c:v>
                </c:pt>
                <c:pt idx="4">
                  <c:v>0.24591481917158023</c:v>
                </c:pt>
                <c:pt idx="5">
                  <c:v>0.22985843836746325</c:v>
                </c:pt>
                <c:pt idx="6">
                  <c:v>0.22224484970813824</c:v>
                </c:pt>
                <c:pt idx="7">
                  <c:v>0.18625614968586773</c:v>
                </c:pt>
                <c:pt idx="8">
                  <c:v>0.17815463240143026</c:v>
                </c:pt>
                <c:pt idx="9">
                  <c:v>0.17761963361671543</c:v>
                </c:pt>
                <c:pt idx="10">
                  <c:v>0.17633659968485482</c:v>
                </c:pt>
                <c:pt idx="11">
                  <c:v>0.11439001179427853</c:v>
                </c:pt>
                <c:pt idx="12">
                  <c:v>7.386271565056135E-2</c:v>
                </c:pt>
                <c:pt idx="13">
                  <c:v>2.6058084128489943E-2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9D-334A-A320-83C02F8DA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948736"/>
        <c:axId val="46950272"/>
      </c:barChart>
      <c:catAx>
        <c:axId val="469487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160">
            <a:solidFill>
              <a:srgbClr val="000000"/>
            </a:solidFill>
            <a:round/>
          </a:ln>
        </c:spPr>
        <c:txPr>
          <a:bodyPr/>
          <a:lstStyle/>
          <a:p>
            <a:pPr>
              <a:defRPr sz="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defRPr>
            </a:pPr>
            <a:endParaRPr lang="es-ES"/>
          </a:p>
        </c:txPr>
        <c:crossAx val="46950272"/>
        <c:crosses val="autoZero"/>
        <c:auto val="1"/>
        <c:lblAlgn val="ctr"/>
        <c:lblOffset val="100"/>
        <c:noMultiLvlLbl val="1"/>
      </c:catAx>
      <c:valAx>
        <c:axId val="46950272"/>
        <c:scaling>
          <c:orientation val="minMax"/>
          <c:max val="1"/>
        </c:scaling>
        <c:delete val="1"/>
        <c:axPos val="t"/>
        <c:numFmt formatCode="0%" sourceLinked="0"/>
        <c:majorTickMark val="out"/>
        <c:minorTickMark val="none"/>
        <c:tickLblPos val="none"/>
        <c:crossAx val="46948736"/>
        <c:crosses val="autoZero"/>
        <c:crossBetween val="between"/>
        <c:majorUnit val="1"/>
      </c:valAx>
      <c:spPr>
        <a:noFill/>
        <a:ln w="18720"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17709611279121"/>
          <c:y val="5.7763823012004133E-2"/>
          <c:w val="0.6171167090843388"/>
          <c:h val="0.75906780748805991"/>
        </c:manualLayout>
      </c:layout>
      <c:doughnutChart>
        <c:varyColors val="1"/>
        <c:ser>
          <c:idx val="0"/>
          <c:order val="0"/>
          <c:spPr>
            <a:solidFill>
              <a:srgbClr val="9999FF"/>
            </a:solidFill>
            <a:ln w="24444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D1-C24F-BECE-6BA9EC037DFF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D1-C24F-BECE-6BA9EC037DFF}"/>
              </c:ext>
            </c:extLst>
          </c:dPt>
          <c:dPt>
            <c:idx val="2"/>
            <c:bubble3D val="0"/>
            <c:spPr>
              <a:solidFill>
                <a:srgbClr val="FF9C1F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ED1-C24F-BECE-6BA9EC037DFF}"/>
              </c:ext>
            </c:extLst>
          </c:dPt>
          <c:dPt>
            <c:idx val="3"/>
            <c:bubble3D val="0"/>
            <c:spPr>
              <a:solidFill>
                <a:srgbClr val="FFFFFF">
                  <a:lumMod val="50000"/>
                </a:srgbClr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ED1-C24F-BECE-6BA9EC037DFF}"/>
              </c:ext>
            </c:extLst>
          </c:dPt>
          <c:dPt>
            <c:idx val="4"/>
            <c:bubble3D val="0"/>
            <c:spPr>
              <a:solidFill>
                <a:srgbClr val="95B3D7"/>
              </a:solidFill>
              <a:ln w="24444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ED1-C24F-BECE-6BA9EC037DFF}"/>
              </c:ext>
            </c:extLst>
          </c:dPt>
          <c:dLbls>
            <c:dLbl>
              <c:idx val="0"/>
              <c:layout>
                <c:manualLayout>
                  <c:x val="-2.4633996039551721E-3"/>
                  <c:y val="-6.060076834139514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D1-C24F-BECE-6BA9EC037DFF}"/>
                </c:ext>
              </c:extLst>
            </c:dLbl>
            <c:dLbl>
              <c:idx val="1"/>
              <c:layout>
                <c:manualLayout>
                  <c:x val="2.7097395643506897E-2"/>
                  <c:y val="-8.4841075677953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D1-C24F-BECE-6BA9EC037DFF}"/>
                </c:ext>
              </c:extLst>
            </c:dLbl>
            <c:dLbl>
              <c:idx val="3"/>
              <c:layout>
                <c:manualLayout>
                  <c:x val="2.4633996039551721E-3"/>
                  <c:y val="3.03003841706977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D1-C24F-BECE-6BA9EC037DFF}"/>
                </c:ext>
              </c:extLst>
            </c:dLbl>
            <c:dLbl>
              <c:idx val="4"/>
              <c:layout>
                <c:manualLayout>
                  <c:x val="0"/>
                  <c:y val="-3.93904994219068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ED1-C24F-BECE-6BA9EC037D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Oso baikorra (9-10)</c:v>
                </c:pt>
                <c:pt idx="1">
                  <c:v>Nahiko baikorra (7-8)</c:v>
                </c:pt>
                <c:pt idx="2">
                  <c:v>Tartekoa (5-6)</c:v>
                </c:pt>
                <c:pt idx="3">
                  <c:v>Ezkorra (0-4)</c:v>
                </c:pt>
                <c:pt idx="4">
                  <c:v>Ez daki / Ez du erantzun </c:v>
                </c:pt>
              </c:strCache>
            </c:strRef>
          </c:cat>
          <c:val>
            <c:numRef>
              <c:f>Hoja1!$B$2:$B$6</c:f>
              <c:numCache>
                <c:formatCode>%\ 0</c:formatCode>
                <c:ptCount val="5"/>
                <c:pt idx="0">
                  <c:v>7.6694646624844307E-2</c:v>
                </c:pt>
                <c:pt idx="1">
                  <c:v>0.49771293499331021</c:v>
                </c:pt>
                <c:pt idx="2">
                  <c:v>0.31547916853694247</c:v>
                </c:pt>
                <c:pt idx="3">
                  <c:v>9.5050932125595691E-2</c:v>
                </c:pt>
                <c:pt idx="4">
                  <c:v>1.5062317719311255E-2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ED1-C24F-BECE-6BA9EC037DF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4"/>
      </c:doughnutChart>
      <c:spPr>
        <a:noFill/>
        <a:ln w="24444">
          <a:noFill/>
        </a:ln>
      </c:spPr>
    </c:plotArea>
    <c:legend>
      <c:legendPos val="r"/>
      <c:layout>
        <c:manualLayout>
          <c:xMode val="edge"/>
          <c:yMode val="edge"/>
          <c:x val="0"/>
          <c:y val="0.92056456057523972"/>
          <c:w val="1"/>
          <c:h val="7.6405401007690582E-2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0.34408</cdr:x>
      <cdr:y>0.23554</cdr:y>
    </cdr:from>
    <cdr:to>
      <cdr:x>0.65592</cdr:x>
      <cdr:y>0.58239</cdr:y>
    </cdr:to>
    <cdr:pic>
      <cdr:nvPicPr>
        <cdr:cNvPr id="2" name="Picture 2" descr="Resultado de imagen de ALAVA MAPA">
          <a:extLst xmlns:a="http://schemas.openxmlformats.org/drawingml/2006/main">
            <a:ext uri="{FF2B5EF4-FFF2-40B4-BE49-F238E27FC236}">
              <a16:creationId xmlns="" xmlns:a16="http://schemas.microsoft.com/office/drawing/2014/main" id="{EE4C9D0A-F2A7-41EF-883B-ADC56975E0D3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clrChange>
            <a:clrFrom>
              <a:srgbClr val="FFFFFF"/>
            </a:clrFrom>
            <a:clrTo>
              <a:srgbClr val="FFFFFF">
                <a:alpha val="0"/>
              </a:srgbClr>
            </a:clrTo>
          </a:clrChange>
          <a:duotone>
            <a:schemeClr val="bg2">
              <a:shade val="45000"/>
              <a:satMod val="135000"/>
            </a:schemeClr>
            <a:prstClr val="white"/>
          </a:duotone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773885" y="987249"/>
          <a:ext cx="1607706" cy="145377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0.86851</cdr:x>
      <cdr:y>0.09803</cdr:y>
    </cdr:from>
    <cdr:to>
      <cdr:x>0.96534</cdr:x>
      <cdr:y>0.21714</cdr:y>
    </cdr:to>
    <cdr:pic>
      <cdr:nvPicPr>
        <cdr:cNvPr id="3" name="Picture 6" descr="Resultado de imagen de OPTIMISTA icono">
          <a:extLst xmlns:a="http://schemas.openxmlformats.org/drawingml/2006/main">
            <a:ext uri="{FF2B5EF4-FFF2-40B4-BE49-F238E27FC236}">
              <a16:creationId xmlns="" xmlns:a16="http://schemas.microsoft.com/office/drawing/2014/main" id="{09933C87-E837-42C4-BBA7-37E770BD0E1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477558" y="410874"/>
          <a:ext cx="499244" cy="4992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0.68159</cdr:x>
      <cdr:y>0.1474</cdr:y>
    </cdr:from>
    <cdr:to>
      <cdr:x>0.87768</cdr:x>
      <cdr:y>0.1474</cdr:y>
    </cdr:to>
    <cdr:cxnSp macro="">
      <cdr:nvCxnSpPr>
        <cdr:cNvPr id="4" name="Straight Connector 516">
          <a:extLst xmlns:a="http://schemas.openxmlformats.org/drawingml/2006/main">
            <a:ext uri="{FF2B5EF4-FFF2-40B4-BE49-F238E27FC236}">
              <a16:creationId xmlns="" xmlns:a16="http://schemas.microsoft.com/office/drawing/2014/main" id="{C267E7AE-421F-4A06-AD40-B5FCD05658FD}"/>
            </a:ext>
          </a:extLst>
        </cdr:cNvPr>
        <cdr:cNvCxnSpPr/>
      </cdr:nvCxnSpPr>
      <cdr:spPr>
        <a:xfrm xmlns:a="http://schemas.openxmlformats.org/drawingml/2006/main">
          <a:off x="3513900" y="617794"/>
          <a:ext cx="1010956" cy="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254061"/>
          </a:solidFill>
          <a:headEnd type="oval" w="med" len="med"/>
          <a:tailEnd type="oval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0.79086</cdr:x>
      <cdr:y>0.08829</cdr:y>
    </cdr:from>
    <cdr:to>
      <cdr:x>0.83324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="" xmlns:a16="http://schemas.microsoft.com/office/drawing/2014/main" id="{C8D1A0AA-4157-4BE9-BFA2-9B7D62082D3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281333" y="408559"/>
          <a:ext cx="390178" cy="4218798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0.33888</cdr:x>
      <cdr:y>0.2803</cdr:y>
    </cdr:from>
    <cdr:to>
      <cdr:x>0.60599</cdr:x>
      <cdr:y>0.55607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="" xmlns:a16="http://schemas.microsoft.com/office/drawing/2014/main" id="{FE6CC7E4-C594-4C81-9F82-49C8AF8B35A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duotone>
            <a:prstClr val="black"/>
            <a:schemeClr val="tx2">
              <a:tint val="45000"/>
              <a:satMod val="400000"/>
            </a:schemeClr>
          </a:duotone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12695" y="1174851"/>
          <a:ext cx="1271133" cy="1155845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0.00129</cdr:x>
      <cdr:y>0.10844</cdr:y>
    </cdr:from>
    <cdr:to>
      <cdr:x>0.07144</cdr:x>
      <cdr:y>0.25687</cdr:y>
    </cdr:to>
    <cdr:pic>
      <cdr:nvPicPr>
        <cdr:cNvPr id="2" name="1 Imagen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="" xmlns:p="http://schemas.openxmlformats.org/presentationml/2006/main" xmlns:r="http://schemas.openxmlformats.org/officeDocument/2006/relationships" id="{D421BDC4-E644-4EFE-A98B-15F0DA6616A4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20144" t="2803" r="16905"/>
        <a:stretch xmlns:a="http://schemas.openxmlformats.org/drawingml/2006/main"/>
      </cdr:blipFill>
      <cdr:spPr>
        <a:xfrm xmlns:a="http://schemas.openxmlformats.org/drawingml/2006/main">
          <a:off x="11838" y="501796"/>
          <a:ext cx="645898" cy="686850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  <a:effectLst xmlns:a="http://schemas.openxmlformats.org/drawingml/2006/main">
          <a:softEdge rad="112500"/>
        </a:effectLst>
      </cdr:spPr>
    </cdr:pic>
  </cdr:relSizeAnchor>
  <cdr:relSizeAnchor xmlns:cdr="http://schemas.openxmlformats.org/drawingml/2006/chartDrawing">
    <cdr:from>
      <cdr:x>0</cdr:x>
      <cdr:y>0.27847</cdr:y>
    </cdr:from>
    <cdr:to>
      <cdr:x>0.07334</cdr:x>
      <cdr:y>0.43525</cdr:y>
    </cdr:to>
    <cdr:pic>
      <cdr:nvPicPr>
        <cdr:cNvPr id="3" name="2 Imagen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="" xmlns:p="http://schemas.openxmlformats.org/presentationml/2006/main" xmlns:r="http://schemas.openxmlformats.org/officeDocument/2006/relationships" id="{FDAD7B39-6314-4A08-9A86-65085EF06FDA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2483" t="5621" r="9674"/>
        <a:stretch xmlns:a="http://schemas.openxmlformats.org/drawingml/2006/main"/>
      </cdr:blipFill>
      <cdr:spPr>
        <a:xfrm xmlns:a="http://schemas.openxmlformats.org/drawingml/2006/main">
          <a:off x="-331602" y="1288581"/>
          <a:ext cx="675217" cy="725454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  <a:effectLst xmlns:a="http://schemas.openxmlformats.org/drawingml/2006/main">
          <a:softEdge rad="112500"/>
        </a:effectLst>
      </cdr:spPr>
    </cdr:pic>
  </cdr:relSizeAnchor>
  <cdr:relSizeAnchor xmlns:cdr="http://schemas.openxmlformats.org/drawingml/2006/chartDrawing">
    <cdr:from>
      <cdr:x>0.00129</cdr:x>
      <cdr:y>0.45831</cdr:y>
    </cdr:from>
    <cdr:to>
      <cdr:x>0.07092</cdr:x>
      <cdr:y>0.61706</cdr:y>
    </cdr:to>
    <cdr:pic>
      <cdr:nvPicPr>
        <cdr:cNvPr id="4" name="3 Imagen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="" xmlns:p="http://schemas.openxmlformats.org/presentationml/2006/main" xmlns:r="http://schemas.openxmlformats.org/officeDocument/2006/relationships" id="{043E5DF9-5643-4A30-87B2-21740E8CE010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3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12981" t="4615" r="3778"/>
        <a:stretch xmlns:a="http://schemas.openxmlformats.org/drawingml/2006/main"/>
      </cdr:blipFill>
      <cdr:spPr>
        <a:xfrm xmlns:a="http://schemas.openxmlformats.org/drawingml/2006/main">
          <a:off x="11838" y="2120763"/>
          <a:ext cx="641087" cy="734613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  <a:effectLst xmlns:a="http://schemas.openxmlformats.org/drawingml/2006/main">
          <a:softEdge rad="112500"/>
        </a:effectLst>
      </cdr:spPr>
    </cdr:pic>
  </cdr:relSizeAnchor>
  <cdr:relSizeAnchor xmlns:cdr="http://schemas.openxmlformats.org/drawingml/2006/chartDrawing">
    <cdr:from>
      <cdr:x>0</cdr:x>
      <cdr:y>0.63644</cdr:y>
    </cdr:from>
    <cdr:to>
      <cdr:x>0.07962</cdr:x>
      <cdr:y>0.7847</cdr:y>
    </cdr:to>
    <cdr:pic>
      <cdr:nvPicPr>
        <cdr:cNvPr id="5" name="4 Imagen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="" xmlns:p="http://schemas.openxmlformats.org/presentationml/2006/main" xmlns:r="http://schemas.openxmlformats.org/officeDocument/2006/relationships" id="{8679D817-CF81-46E0-8138-27E25D9FEBAB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4"/>
        <a:srcRect xmlns:a="http://schemas.openxmlformats.org/drawingml/2006/main" l="12419" r="12843"/>
        <a:stretch xmlns:a="http://schemas.openxmlformats.org/drawingml/2006/main"/>
      </cdr:blipFill>
      <cdr:spPr>
        <a:xfrm xmlns:a="http://schemas.openxmlformats.org/drawingml/2006/main">
          <a:off x="-331602" y="2945043"/>
          <a:ext cx="733081" cy="686028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  <a:effectLst xmlns:a="http://schemas.openxmlformats.org/drawingml/2006/main">
          <a:softEdge rad="112500"/>
        </a:effectLst>
      </cdr:spPr>
    </cdr:pic>
  </cdr:relSizeAnchor>
  <cdr:relSizeAnchor xmlns:cdr="http://schemas.openxmlformats.org/drawingml/2006/chartDrawing">
    <cdr:from>
      <cdr:x>0.01166</cdr:x>
      <cdr:y>0.81817</cdr:y>
    </cdr:from>
    <cdr:to>
      <cdr:x>0.07686</cdr:x>
      <cdr:y>0.97051</cdr:y>
    </cdr:to>
    <cdr:pic>
      <cdr:nvPicPr>
        <cdr:cNvPr id="6" name="5 Imagen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="" xmlns:p="http://schemas.openxmlformats.org/presentationml/2006/main" xmlns:r="http://schemas.openxmlformats.org/officeDocument/2006/relationships" id="{D3555386-61AB-40F6-905C-07A7F7616215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20823" t="7020"/>
        <a:stretch xmlns:a="http://schemas.openxmlformats.org/drawingml/2006/main"/>
      </cdr:blipFill>
      <cdr:spPr>
        <a:xfrm xmlns:a="http://schemas.openxmlformats.org/drawingml/2006/main">
          <a:off x="107372" y="3785967"/>
          <a:ext cx="600261" cy="704912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  <a:effectLst xmlns:a="http://schemas.openxmlformats.org/drawingml/2006/main">
          <a:softEdge rad="112500"/>
        </a:effectLst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3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PlaceHolder 5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PlaceHolder 7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just">
              <a:spcBef>
                <a:spcPts val="1417"/>
              </a:spcBef>
            </a:pPr>
            <a:endParaRPr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C4E70CEA-AE9F-4687-84E8-F3DCCCC641ED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743040" y="6248520"/>
            <a:ext cx="2063520" cy="4568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Line 5"/>
          <p:cNvSpPr/>
          <p:nvPr/>
        </p:nvSpPr>
        <p:spPr>
          <a:xfrm>
            <a:off x="130320" y="392760"/>
            <a:ext cx="9648000" cy="360"/>
          </a:xfrm>
          <a:prstGeom prst="line">
            <a:avLst/>
          </a:prstGeom>
          <a:ln w="19080">
            <a:solidFill>
              <a:srgbClr val="FF9C1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4 Imagen"/>
          <p:cNvPicPr/>
          <p:nvPr/>
        </p:nvPicPr>
        <p:blipFill>
          <a:blip r:embed="rId14"/>
          <a:stretch/>
        </p:blipFill>
        <p:spPr>
          <a:xfrm rot="10800000">
            <a:off x="350640" y="321480"/>
            <a:ext cx="172440" cy="175680"/>
          </a:xfrm>
          <a:prstGeom prst="rect">
            <a:avLst/>
          </a:prstGeom>
          <a:ln>
            <a:noFill/>
          </a:ln>
        </p:spPr>
      </p:pic>
      <p:sp>
        <p:nvSpPr>
          <p:cNvPr id="6" name="PlaceHolder 6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7" name="PlaceHolder 7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0BCA790B-62C9-455D-8065-DF802CCFFC77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/>
          </p:nvPr>
        </p:nvSpPr>
        <p:spPr>
          <a:xfrm>
            <a:off x="495360" y="6356520"/>
            <a:ext cx="231120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/>
          </p:nvPr>
        </p:nvSpPr>
        <p:spPr>
          <a:xfrm>
            <a:off x="3384720" y="6356520"/>
            <a:ext cx="313668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/>
          </p:nvPr>
        </p:nvSpPr>
        <p:spPr>
          <a:xfrm>
            <a:off x="7099200" y="6356520"/>
            <a:ext cx="231120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216000" indent="-216000" algn="ctr">
              <a:lnSpc>
                <a:spcPct val="110000"/>
              </a:lnSpc>
              <a:buClr>
                <a:srgbClr val="FFFFFF"/>
              </a:buClr>
              <a:buFont typeface="StarSymbol"/>
              <a:buChar char="-"/>
            </a:pPr>
            <a:fld id="{4C767650-BAEE-4ABA-B985-3FCEB9275D56}" type="slidenum">
              <a:rPr lang="es-ES" sz="1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50" name="PlaceHolder 7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5ED14DF0-4978-47F4-BAB5-F548210F44F2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5755320" y="0"/>
            <a:ext cx="774360" cy="6368760"/>
          </a:xfrm>
          <a:prstGeom prst="rect">
            <a:avLst/>
          </a:prstGeom>
          <a:gradFill>
            <a:gsLst>
              <a:gs pos="0">
                <a:srgbClr val="99A3BE"/>
              </a:gs>
              <a:gs pos="50000">
                <a:srgbClr val="C1C8D6"/>
              </a:gs>
              <a:gs pos="100000">
                <a:srgbClr val="E2E3E9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36A6FA35-6D3D-4D18-B099-D5C470E6B79A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Haga clic para modificar el estilo de título del patrón</a:t>
            </a:r>
          </a:p>
        </p:txBody>
      </p:sp>
      <p:sp>
        <p:nvSpPr>
          <p:cNvPr id="131" name="PlaceHolder 4"/>
          <p:cNvSpPr>
            <a:spLocks noGrp="1"/>
          </p:cNvSpPr>
          <p:nvPr>
            <p:ph type="dt"/>
          </p:nvPr>
        </p:nvSpPr>
        <p:spPr>
          <a:xfrm>
            <a:off x="743040" y="6248520"/>
            <a:ext cx="2063520" cy="4568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3" name="Line 6"/>
          <p:cNvSpPr/>
          <p:nvPr/>
        </p:nvSpPr>
        <p:spPr>
          <a:xfrm>
            <a:off x="130320" y="392760"/>
            <a:ext cx="9648000" cy="360"/>
          </a:xfrm>
          <a:prstGeom prst="line">
            <a:avLst/>
          </a:prstGeom>
          <a:ln w="19080">
            <a:solidFill>
              <a:srgbClr val="FF9C1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4" name="6 Imagen"/>
          <p:cNvPicPr/>
          <p:nvPr/>
        </p:nvPicPr>
        <p:blipFill>
          <a:blip r:embed="rId14"/>
          <a:stretch/>
        </p:blipFill>
        <p:spPr>
          <a:xfrm rot="10800000">
            <a:off x="350640" y="321480"/>
            <a:ext cx="172440" cy="175680"/>
          </a:xfrm>
          <a:prstGeom prst="rect">
            <a:avLst/>
          </a:prstGeom>
          <a:ln>
            <a:noFill/>
          </a:ln>
        </p:spPr>
      </p:pic>
      <p:sp>
        <p:nvSpPr>
          <p:cNvPr id="135" name="PlaceHolder 7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50EA530B-1661-44FC-ABD2-54588C5150B2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3"/>
          <p:cNvSpPr/>
          <p:nvPr/>
        </p:nvSpPr>
        <p:spPr>
          <a:xfrm>
            <a:off x="5755320" y="0"/>
            <a:ext cx="774360" cy="6368760"/>
          </a:xfrm>
          <a:prstGeom prst="rect">
            <a:avLst/>
          </a:prstGeom>
          <a:gradFill>
            <a:gsLst>
              <a:gs pos="0">
                <a:srgbClr val="99A3BE"/>
              </a:gs>
              <a:gs pos="50000">
                <a:srgbClr val="C1C8D6"/>
              </a:gs>
              <a:gs pos="100000">
                <a:srgbClr val="E2E3E9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BAB26C58-C9F7-4F6C-9F8B-C48A45FAA127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Line 3"/>
          <p:cNvSpPr/>
          <p:nvPr/>
        </p:nvSpPr>
        <p:spPr>
          <a:xfrm>
            <a:off x="130320" y="392760"/>
            <a:ext cx="9648000" cy="360"/>
          </a:xfrm>
          <a:prstGeom prst="line">
            <a:avLst/>
          </a:prstGeom>
          <a:ln w="19080">
            <a:solidFill>
              <a:srgbClr val="FF9C1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6" name="2 Imagen"/>
          <p:cNvPicPr/>
          <p:nvPr/>
        </p:nvPicPr>
        <p:blipFill>
          <a:blip r:embed="rId14"/>
          <a:stretch/>
        </p:blipFill>
        <p:spPr>
          <a:xfrm rot="10800000">
            <a:off x="350640" y="321480"/>
            <a:ext cx="172440" cy="175680"/>
          </a:xfrm>
          <a:prstGeom prst="rect">
            <a:avLst/>
          </a:prstGeom>
          <a:ln>
            <a:noFill/>
          </a:ln>
        </p:spPr>
      </p:pic>
      <p:sp>
        <p:nvSpPr>
          <p:cNvPr id="217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218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BC6540DB-E27F-4753-B3E9-6C43ABF23052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7" name="CustomShape 3"/>
          <p:cNvSpPr/>
          <p:nvPr/>
        </p:nvSpPr>
        <p:spPr>
          <a:xfrm>
            <a:off x="5755320" y="0"/>
            <a:ext cx="774360" cy="6368760"/>
          </a:xfrm>
          <a:prstGeom prst="rect">
            <a:avLst/>
          </a:prstGeom>
          <a:gradFill>
            <a:gsLst>
              <a:gs pos="0">
                <a:srgbClr val="99A3BE"/>
              </a:gs>
              <a:gs pos="50000">
                <a:srgbClr val="C1C8D6"/>
              </a:gs>
              <a:gs pos="100000">
                <a:srgbClr val="E2E3E9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8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259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9288360" y="6495840"/>
            <a:ext cx="40860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10000"/>
              </a:lnSpc>
            </a:pPr>
            <a:fld id="{EF8614AF-1AF5-4FA6-B9B2-74ED673F2768}" type="slidenum"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‹Nº›</a:t>
            </a:fld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2"/>
          <p:cNvSpPr/>
          <p:nvPr/>
        </p:nvSpPr>
        <p:spPr>
          <a:xfrm>
            <a:off x="327960" y="6495840"/>
            <a:ext cx="3285360" cy="2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000" b="0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Verdana"/>
              </a:rPr>
              <a:t>ESTUDIO DE PERCEPCIÓN SOCIAL DEL TERRITORIO DE ÁLAVA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3"/>
          <p:cNvSpPr/>
          <p:nvPr/>
        </p:nvSpPr>
        <p:spPr>
          <a:xfrm>
            <a:off x="5755320" y="0"/>
            <a:ext cx="774360" cy="6368760"/>
          </a:xfrm>
          <a:prstGeom prst="rect">
            <a:avLst/>
          </a:prstGeom>
          <a:gradFill>
            <a:gsLst>
              <a:gs pos="0">
                <a:srgbClr val="99A3BE"/>
              </a:gs>
              <a:gs pos="50000">
                <a:srgbClr val="C1C8D6"/>
              </a:gs>
              <a:gs pos="100000">
                <a:srgbClr val="E2E3E9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9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Pulse para editar el formato del texto de título</a:t>
            </a:r>
          </a:p>
        </p:txBody>
      </p:sp>
      <p:sp>
        <p:nvSpPr>
          <p:cNvPr id="300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</a:p>
          <a:p>
            <a:pPr marL="864000" lvl="1" indent="-324000" algn="just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</a:p>
          <a:p>
            <a:pPr marL="1728000" lvl="3" indent="-216000" algn="just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</a:p>
          <a:p>
            <a:pPr marL="2160000" lvl="4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</a:p>
          <a:p>
            <a:pPr marL="2592000" lvl="5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</a:p>
          <a:p>
            <a:pPr marL="3024000" lvl="6" indent="-216000" algn="just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hart" Target="../charts/chart14.xml"/><Relationship Id="rId7" Type="http://schemas.openxmlformats.org/officeDocument/2006/relationships/chart" Target="../charts/chart16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chart" Target="../charts/chart21.xml"/><Relationship Id="rId7" Type="http://schemas.openxmlformats.org/officeDocument/2006/relationships/chart" Target="../charts/chart23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chart" Target="../charts/char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chart" Target="../charts/chart43.xml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package" Target="../embeddings/Microsoft_Excel_Worksheet45.xlsx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6" Type="http://schemas.openxmlformats.org/officeDocument/2006/relationships/chart" Target="../charts/chart5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5" Type="http://schemas.openxmlformats.org/officeDocument/2006/relationships/chart" Target="../charts/chart50.xml"/><Relationship Id="rId10" Type="http://schemas.openxmlformats.org/officeDocument/2006/relationships/image" Target="../media/image36.png"/><Relationship Id="rId4" Type="http://schemas.openxmlformats.org/officeDocument/2006/relationships/image" Target="../media/image30.emf"/><Relationship Id="rId9" Type="http://schemas.openxmlformats.org/officeDocument/2006/relationships/image" Target="../media/image35.jpe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Line 1"/>
          <p:cNvSpPr/>
          <p:nvPr/>
        </p:nvSpPr>
        <p:spPr>
          <a:xfrm>
            <a:off x="0" y="2153880"/>
            <a:ext cx="5133960" cy="3284640"/>
          </a:xfrm>
          <a:prstGeom prst="line">
            <a:avLst/>
          </a:prstGeom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8" name="Line 2"/>
          <p:cNvSpPr/>
          <p:nvPr/>
        </p:nvSpPr>
        <p:spPr>
          <a:xfrm>
            <a:off x="0" y="2153880"/>
            <a:ext cx="5133960" cy="3284640"/>
          </a:xfrm>
          <a:prstGeom prst="line">
            <a:avLst/>
          </a:prstGeom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9" name="CustomShape 3"/>
          <p:cNvSpPr/>
          <p:nvPr/>
        </p:nvSpPr>
        <p:spPr>
          <a:xfrm>
            <a:off x="0" y="0"/>
            <a:ext cx="9905760" cy="6274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340" name="Imagen 2"/>
          <p:cNvPicPr/>
          <p:nvPr/>
        </p:nvPicPr>
        <p:blipFill>
          <a:blip r:embed="rId2"/>
          <a:srcRect t="13354" b="57038"/>
          <a:stretch/>
        </p:blipFill>
        <p:spPr>
          <a:xfrm>
            <a:off x="-20520" y="4438440"/>
            <a:ext cx="9924480" cy="2419200"/>
          </a:xfrm>
          <a:prstGeom prst="rect">
            <a:avLst/>
          </a:prstGeom>
          <a:ln>
            <a:noFill/>
          </a:ln>
        </p:spPr>
      </p:pic>
      <p:sp>
        <p:nvSpPr>
          <p:cNvPr id="341" name="CustomShape 4"/>
          <p:cNvSpPr/>
          <p:nvPr/>
        </p:nvSpPr>
        <p:spPr>
          <a:xfrm>
            <a:off x="236520" y="6496920"/>
            <a:ext cx="1481760" cy="22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2019ko martxoa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5"/>
          <p:cNvSpPr/>
          <p:nvPr/>
        </p:nvSpPr>
        <p:spPr>
          <a:xfrm>
            <a:off x="2028960" y="4896360"/>
            <a:ext cx="7831080" cy="94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r">
              <a:lnSpc>
                <a:spcPct val="180000"/>
              </a:lnSpc>
            </a:pPr>
            <a:r>
              <a:rPr lang="es-ES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Verdana"/>
              </a:rPr>
              <a:t>ARABAKO GIZARTE-PERTZEPZIOA</a:t>
            </a:r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80000"/>
              </a:lnSpc>
            </a:pPr>
            <a:r>
              <a:rPr lang="es-ES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Verdana"/>
              </a:rPr>
              <a:t>Emaitzen txostena</a:t>
            </a:r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3" name="Imagen 5"/>
          <p:cNvPicPr/>
          <p:nvPr/>
        </p:nvPicPr>
        <p:blipFill>
          <a:blip r:embed="rId3"/>
          <a:srcRect t="72684" r="42272"/>
          <a:stretch/>
        </p:blipFill>
        <p:spPr>
          <a:xfrm>
            <a:off x="-8280" y="10440"/>
            <a:ext cx="9914040" cy="3247920"/>
          </a:xfrm>
          <a:prstGeom prst="rect">
            <a:avLst/>
          </a:prstGeom>
          <a:ln>
            <a:noFill/>
          </a:ln>
        </p:spPr>
      </p:pic>
      <p:pic>
        <p:nvPicPr>
          <p:cNvPr id="344" name="Imagen 14"/>
          <p:cNvPicPr/>
          <p:nvPr/>
        </p:nvPicPr>
        <p:blipFill>
          <a:blip r:embed="rId4"/>
          <a:srcRect l="3120" t="10944" r="6332" b="9091"/>
          <a:stretch/>
        </p:blipFill>
        <p:spPr>
          <a:xfrm>
            <a:off x="2872080" y="3296880"/>
            <a:ext cx="4161240" cy="1066680"/>
          </a:xfrm>
          <a:prstGeom prst="rect">
            <a:avLst/>
          </a:prstGeom>
          <a:ln>
            <a:noFill/>
          </a:ln>
        </p:spPr>
      </p:pic>
      <p:pic>
        <p:nvPicPr>
          <p:cNvPr id="345" name="Picture 3"/>
          <p:cNvPicPr/>
          <p:nvPr/>
        </p:nvPicPr>
        <p:blipFill>
          <a:blip r:embed="rId5"/>
          <a:stretch/>
        </p:blipFill>
        <p:spPr>
          <a:xfrm>
            <a:off x="8510400" y="6404040"/>
            <a:ext cx="1084320" cy="227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272880" y="1044688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7" name="CustomShape 2"/>
          <p:cNvSpPr/>
          <p:nvPr/>
        </p:nvSpPr>
        <p:spPr>
          <a:xfrm>
            <a:off x="4860720" y="-233280"/>
            <a:ext cx="183960" cy="46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/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393120" y="47160"/>
            <a:ext cx="741348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379" name="Object 10"/>
          <p:cNvGraphicFramePr/>
          <p:nvPr>
            <p:extLst>
              <p:ext uri="{D42A27DB-BD31-4B8C-83A1-F6EECF244321}">
                <p14:modId xmlns:p14="http://schemas.microsoft.com/office/powerpoint/2010/main" val="479506997"/>
              </p:ext>
            </p:extLst>
          </p:nvPr>
        </p:nvGraphicFramePr>
        <p:xfrm>
          <a:off x="1137960" y="1179720"/>
          <a:ext cx="5155200" cy="4191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80" name="Imagen 11"/>
          <p:cNvPicPr/>
          <p:nvPr/>
        </p:nvPicPr>
        <p:blipFill>
          <a:blip r:embed="rId3"/>
          <a:stretch/>
        </p:blipFill>
        <p:spPr>
          <a:xfrm>
            <a:off x="2747160" y="2268000"/>
            <a:ext cx="1759680" cy="1477080"/>
          </a:xfrm>
          <a:prstGeom prst="rect">
            <a:avLst/>
          </a:prstGeom>
          <a:ln>
            <a:noFill/>
          </a:ln>
        </p:spPr>
      </p:pic>
      <p:pic>
        <p:nvPicPr>
          <p:cNvPr id="381" name="Imagen 1"/>
          <p:cNvPicPr/>
          <p:nvPr/>
        </p:nvPicPr>
        <p:blipFill>
          <a:blip r:embed="rId4"/>
          <a:srcRect l="18142" t="24781" r="38396" b="27199"/>
          <a:stretch/>
        </p:blipFill>
        <p:spPr>
          <a:xfrm>
            <a:off x="2728800" y="2900520"/>
            <a:ext cx="1445760" cy="89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2" name="CustomShape 4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ORO HAR, NOLA BIZI GARA ARABAN, ZURE IRITZIZ? 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3" name="CustomShape 5"/>
          <p:cNvSpPr/>
          <p:nvPr/>
        </p:nvSpPr>
        <p:spPr>
          <a:xfrm>
            <a:off x="6872400" y="1401120"/>
            <a:ext cx="863640" cy="863640"/>
          </a:xfrm>
          <a:prstGeom prst="star16">
            <a:avLst>
              <a:gd name="adj" fmla="val 44087"/>
            </a:avLst>
          </a:prstGeom>
          <a:solidFill>
            <a:srgbClr val="254061"/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4" name="CustomShape 6"/>
          <p:cNvSpPr/>
          <p:nvPr/>
        </p:nvSpPr>
        <p:spPr>
          <a:xfrm>
            <a:off x="6999120" y="1527840"/>
            <a:ext cx="610560" cy="610560"/>
          </a:xfrm>
          <a:prstGeom prst="ellipse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CustomShape 7"/>
          <p:cNvSpPr/>
          <p:nvPr/>
        </p:nvSpPr>
        <p:spPr>
          <a:xfrm>
            <a:off x="7030080" y="1558800"/>
            <a:ext cx="548640" cy="548640"/>
          </a:xfrm>
          <a:prstGeom prst="ellipse">
            <a:avLst/>
          </a:prstGeom>
          <a:solidFill>
            <a:srgbClr val="254061"/>
          </a:solidFill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s-ES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% 81</a:t>
            </a:r>
            <a:endParaRPr lang="es-E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CustomShape 8"/>
          <p:cNvSpPr/>
          <p:nvPr/>
        </p:nvSpPr>
        <p:spPr>
          <a:xfrm>
            <a:off x="5628240" y="1714680"/>
            <a:ext cx="914040" cy="23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/>
          <a:lstStyle/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es-ES" sz="11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OSO ONDO + </a:t>
            </a:r>
            <a:endParaRPr lang="es-ES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es-ES" sz="11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NAHIKO ONDO</a:t>
            </a:r>
            <a:endParaRPr lang="es-ES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CustomShape 9"/>
          <p:cNvSpPr/>
          <p:nvPr/>
        </p:nvSpPr>
        <p:spPr>
          <a:xfrm rot="10800000" flipH="1">
            <a:off x="6701808" y="1657069"/>
            <a:ext cx="146880" cy="298080"/>
          </a:xfrm>
          <a:prstGeom prst="chevron">
            <a:avLst>
              <a:gd name="adj" fmla="val 50000"/>
            </a:avLst>
          </a:prstGeom>
          <a:solidFill>
            <a:srgbClr val="254061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4" name="Object 10">
            <a:extLst>
              <a:ext uri="{FF2B5EF4-FFF2-40B4-BE49-F238E27FC236}">
                <a16:creationId xmlns="" xmlns:a16="http://schemas.microsoft.com/office/drawing/2014/main" id="{3A648875-97B2-D347-9CB3-F77249E3BE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038863"/>
              </p:ext>
            </p:extLst>
          </p:nvPr>
        </p:nvGraphicFramePr>
        <p:xfrm>
          <a:off x="1138132" y="1179549"/>
          <a:ext cx="5155477" cy="41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3">
            <a:extLst>
              <a:ext uri="{FF2B5EF4-FFF2-40B4-BE49-F238E27FC236}">
                <a16:creationId xmlns="" xmlns:a16="http://schemas.microsoft.com/office/drawing/2014/main" id="{9E4A0093-5959-4340-B1E2-DE66103BF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727661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8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ORO HAR, NOLA BIZI GARA ARABAN, ZURE IRITZIZ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0" name="CustomShape 3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Arabako bizi-kalitatearen pertzepzioa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1" name="CustomShape 4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2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393" name="Object 3"/>
          <p:cNvGraphicFramePr/>
          <p:nvPr>
            <p:extLst>
              <p:ext uri="{D42A27DB-BD31-4B8C-83A1-F6EECF244321}">
                <p14:modId xmlns:p14="http://schemas.microsoft.com/office/powerpoint/2010/main" val="4160674232"/>
              </p:ext>
            </p:extLst>
          </p:nvPr>
        </p:nvGraphicFramePr>
        <p:xfrm>
          <a:off x="343080" y="1231727"/>
          <a:ext cx="9206640" cy="462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6" name="CustomShape 7"/>
          <p:cNvSpPr/>
          <p:nvPr/>
        </p:nvSpPr>
        <p:spPr>
          <a:xfrm>
            <a:off x="7563600" y="1568880"/>
            <a:ext cx="516600" cy="4123440"/>
          </a:xfrm>
          <a:prstGeom prst="rect">
            <a:avLst/>
          </a:prstGeom>
          <a:noFill/>
          <a:ln w="19080">
            <a:solidFill>
              <a:srgbClr val="25406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7" name="CustomShape 8"/>
          <p:cNvSpPr/>
          <p:nvPr/>
        </p:nvSpPr>
        <p:spPr>
          <a:xfrm rot="10800000" flipV="1">
            <a:off x="7177723" y="1237199"/>
            <a:ext cx="1035208" cy="35172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ONDO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8" name="CustomShape 9"/>
          <p:cNvSpPr/>
          <p:nvPr/>
        </p:nvSpPr>
        <p:spPr>
          <a:xfrm>
            <a:off x="409320" y="1610280"/>
            <a:ext cx="1257480" cy="29736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9" name="Line 10"/>
          <p:cNvSpPr/>
          <p:nvPr/>
        </p:nvSpPr>
        <p:spPr>
          <a:xfrm>
            <a:off x="492840" y="292248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0" name="Line 11"/>
          <p:cNvSpPr/>
          <p:nvPr/>
        </p:nvSpPr>
        <p:spPr>
          <a:xfrm>
            <a:off x="492840" y="199908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1" name="CustomShape 12"/>
          <p:cNvSpPr/>
          <p:nvPr/>
        </p:nvSpPr>
        <p:spPr>
          <a:xfrm rot="16200000">
            <a:off x="82440" y="2359800"/>
            <a:ext cx="8582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2" name="CustomShape 13"/>
          <p:cNvSpPr/>
          <p:nvPr/>
        </p:nvSpPr>
        <p:spPr>
          <a:xfrm rot="16200000">
            <a:off x="-871920" y="4259520"/>
            <a:ext cx="27680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403" name="Table 14"/>
          <p:cNvGraphicFramePr/>
          <p:nvPr>
            <p:extLst>
              <p:ext uri="{D42A27DB-BD31-4B8C-83A1-F6EECF244321}">
                <p14:modId xmlns:p14="http://schemas.microsoft.com/office/powerpoint/2010/main" val="4224328199"/>
              </p:ext>
            </p:extLst>
          </p:nvPr>
        </p:nvGraphicFramePr>
        <p:xfrm>
          <a:off x="7629120" y="1541880"/>
          <a:ext cx="385200" cy="4212000"/>
        </p:xfrm>
        <a:graphic>
          <a:graphicData uri="http://schemas.openxmlformats.org/drawingml/2006/table">
            <a:tbl>
              <a:tblPr/>
              <a:tblGrid>
                <a:gridCol w="385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81</a:t>
                      </a:r>
                      <a:endParaRPr lang="es-ES" sz="105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84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78</a:t>
                      </a:r>
                      <a:endParaRPr lang="es-ES" sz="105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98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91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83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78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77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76</a:t>
                      </a:r>
                      <a:endParaRPr lang="es-ES" sz="105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2" name="Object 3">
            <a:extLst>
              <a:ext uri="{FF2B5EF4-FFF2-40B4-BE49-F238E27FC236}">
                <a16:creationId xmlns="" xmlns:a16="http://schemas.microsoft.com/office/drawing/2014/main" id="{36C61BF6-9C4E-ED42-88AD-34434C9E51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234344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5" name="CustomShape 6"/>
          <p:cNvSpPr/>
          <p:nvPr/>
        </p:nvSpPr>
        <p:spPr>
          <a:xfrm>
            <a:off x="8151047" y="1138966"/>
            <a:ext cx="931680" cy="391513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 dirty="0"/>
          </a:p>
        </p:txBody>
      </p:sp>
      <p:sp>
        <p:nvSpPr>
          <p:cNvPr id="405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ZURE IRITZIZ, ZEIN DIRA ARABAKO HIRU ARAZO NAGUSIAK UNE HONETAN? 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*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6" name="CustomShape 3"/>
          <p:cNvSpPr/>
          <p:nvPr/>
        </p:nvSpPr>
        <p:spPr>
          <a:xfrm rot="10800000" flipV="1">
            <a:off x="343440" y="598824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7" name="Line 4"/>
          <p:cNvSpPr/>
          <p:nvPr/>
        </p:nvSpPr>
        <p:spPr>
          <a:xfrm>
            <a:off x="343080" y="596232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8" name="Object 2">
            <a:extLst>
              <a:ext uri="{FF2B5EF4-FFF2-40B4-BE49-F238E27FC236}">
                <a16:creationId xmlns="" xmlns:a16="http://schemas.microsoft.com/office/drawing/2014/main" id="{AAC8080C-F84B-0E4E-A2FC-5C7E5F36CF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137659"/>
              </p:ext>
            </p:extLst>
          </p:nvPr>
        </p:nvGraphicFramePr>
        <p:xfrm>
          <a:off x="425807" y="1098224"/>
          <a:ext cx="4613751" cy="475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Object 2">
            <a:extLst>
              <a:ext uri="{FF2B5EF4-FFF2-40B4-BE49-F238E27FC236}">
                <a16:creationId xmlns="" xmlns:a16="http://schemas.microsoft.com/office/drawing/2014/main" id="{A42524E7-4407-744C-9806-A172DCB73A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758822"/>
              </p:ext>
            </p:extLst>
          </p:nvPr>
        </p:nvGraphicFramePr>
        <p:xfrm>
          <a:off x="4861942" y="1098224"/>
          <a:ext cx="4613751" cy="475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stomShape 3">
            <a:extLst>
              <a:ext uri="{FF2B5EF4-FFF2-40B4-BE49-F238E27FC236}">
                <a16:creationId xmlns="" xmlns:a16="http://schemas.microsoft.com/office/drawing/2014/main" id="{51021669-2D4E-184A-AD48-C20DEE5EA76C}"/>
              </a:ext>
            </a:extLst>
          </p:cNvPr>
          <p:cNvSpPr/>
          <p:nvPr/>
        </p:nvSpPr>
        <p:spPr>
          <a:xfrm>
            <a:off x="393120" y="47160"/>
            <a:ext cx="741348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="" xmlns:a16="http://schemas.microsoft.com/office/drawing/2014/main" id="{E737CFCE-0E8D-40FB-9A53-C82226A4BFE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3165504" y="3121119"/>
            <a:ext cx="1743816" cy="709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es-ES" sz="1200" b="1" u="sng" kern="0" dirty="0">
                <a:solidFill>
                  <a:sysClr val="windowText" lastClr="000000"/>
                </a:solidFill>
                <a:latin typeface="Century Gothic" pitchFamily="34" charset="0"/>
                <a:cs typeface="Arial" pitchFamily="34" charset="0"/>
              </a:rPr>
              <a:t>BATEZ BESTEKO AIPAMEN KOPURUA</a:t>
            </a:r>
          </a:p>
          <a:p>
            <a:pPr algn="ctr">
              <a:lnSpc>
                <a:spcPct val="115000"/>
              </a:lnSpc>
              <a:defRPr/>
            </a:pPr>
            <a:endParaRPr kumimoji="0" lang="es-ES" sz="1200" b="1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" name="20 Elipse">
            <a:extLst>
              <a:ext uri="{FF2B5EF4-FFF2-40B4-BE49-F238E27FC236}">
                <a16:creationId xmlns="" xmlns:a16="http://schemas.microsoft.com/office/drawing/2014/main" id="{CC0CFC53-6314-49BF-A0EB-F237564BF993}"/>
              </a:ext>
            </a:extLst>
          </p:cNvPr>
          <p:cNvSpPr/>
          <p:nvPr/>
        </p:nvSpPr>
        <p:spPr bwMode="auto">
          <a:xfrm>
            <a:off x="3614811" y="3689523"/>
            <a:ext cx="771896" cy="593761"/>
          </a:xfrm>
          <a:prstGeom prst="ellipse">
            <a:avLst/>
          </a:prstGeom>
          <a:solidFill>
            <a:srgbClr val="254061"/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  <a:defRPr/>
            </a:pPr>
            <a:r>
              <a:rPr kumimoji="0" lang="es-ES" sz="1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rPr>
              <a:t>2,17</a:t>
            </a:r>
          </a:p>
        </p:txBody>
      </p:sp>
      <p:sp>
        <p:nvSpPr>
          <p:cNvPr id="14" name="CustomShape 6">
            <a:extLst>
              <a:ext uri="{FF2B5EF4-FFF2-40B4-BE49-F238E27FC236}">
                <a16:creationId xmlns="" xmlns:a16="http://schemas.microsoft.com/office/drawing/2014/main" id="{1A772E1C-6197-4DBF-A0B9-C9F465834055}"/>
              </a:ext>
            </a:extLst>
          </p:cNvPr>
          <p:cNvSpPr/>
          <p:nvPr/>
        </p:nvSpPr>
        <p:spPr>
          <a:xfrm>
            <a:off x="3565440" y="6086880"/>
            <a:ext cx="6040440" cy="21852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10000"/>
              </a:lnSpc>
            </a:pPr>
            <a:r>
              <a:rPr lang="es-ES" sz="800" dirty="0"/>
              <a:t>* </a:t>
            </a:r>
            <a:r>
              <a:rPr lang="es-ES" sz="800" dirty="0" err="1"/>
              <a:t>Galdera</a:t>
            </a:r>
            <a:r>
              <a:rPr lang="es-ES" sz="800" dirty="0"/>
              <a:t> </a:t>
            </a:r>
            <a:r>
              <a:rPr lang="es-ES" sz="800" dirty="0" err="1"/>
              <a:t>iradokia</a:t>
            </a:r>
            <a:r>
              <a:rPr lang="es-ES" sz="800" dirty="0"/>
              <a:t>, </a:t>
            </a:r>
            <a:r>
              <a:rPr lang="es-ES" sz="800" dirty="0" err="1"/>
              <a:t>askotariko</a:t>
            </a:r>
            <a:r>
              <a:rPr lang="es-ES" sz="800" dirty="0"/>
              <a:t> </a:t>
            </a:r>
            <a:r>
              <a:rPr lang="es-ES" sz="800" dirty="0" err="1"/>
              <a:t>erantzunak</a:t>
            </a:r>
            <a:r>
              <a:rPr lang="es-ES" sz="800" dirty="0"/>
              <a:t> </a:t>
            </a:r>
            <a:r>
              <a:rPr lang="es-ES" sz="800" dirty="0" err="1"/>
              <a:t>emateko</a:t>
            </a:r>
            <a:r>
              <a:rPr lang="es-ES" sz="800" dirty="0"/>
              <a:t> </a:t>
            </a:r>
            <a:r>
              <a:rPr lang="es-ES" sz="800" dirty="0" err="1"/>
              <a:t>aukerarekin</a:t>
            </a:r>
            <a:r>
              <a:rPr lang="es-ES" sz="800" dirty="0"/>
              <a:t>; </a:t>
            </a:r>
            <a:r>
              <a:rPr lang="es-ES" sz="800" dirty="0" err="1"/>
              <a:t>emaitzen</a:t>
            </a:r>
            <a:r>
              <a:rPr lang="es-ES" sz="800" dirty="0"/>
              <a:t> </a:t>
            </a:r>
            <a:r>
              <a:rPr lang="es-ES" sz="800" dirty="0" err="1"/>
              <a:t>batura</a:t>
            </a:r>
            <a:r>
              <a:rPr lang="es-ES" sz="800" dirty="0"/>
              <a:t> % 100 </a:t>
            </a:r>
            <a:r>
              <a:rPr lang="es-ES" sz="800" dirty="0" err="1"/>
              <a:t>baino</a:t>
            </a:r>
            <a:r>
              <a:rPr lang="es-ES" sz="800" dirty="0"/>
              <a:t> </a:t>
            </a:r>
            <a:r>
              <a:rPr lang="es-ES" sz="800" dirty="0" err="1"/>
              <a:t>handiagoa</a:t>
            </a:r>
            <a:r>
              <a:rPr lang="es-ES" sz="800" dirty="0"/>
              <a:t> izan </a:t>
            </a:r>
            <a:r>
              <a:rPr lang="es-ES" sz="800" dirty="0" err="1"/>
              <a:t>daiteke</a:t>
            </a:r>
            <a:r>
              <a:rPr lang="es-ES" sz="800" dirty="0"/>
              <a:t>.</a:t>
            </a:r>
            <a:endParaRPr lang="es-ES" sz="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1" name="CustomShape 2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2" name="Line 3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3" name="CustomShape 4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Arabako bizi-kalitatearen pertzepzioa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5" name="CustomShape 6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ZURE IRITZIZ, ZEIN DIRA ARABAKO HIRU ARAZO NAGUSIAK UNE HONETAN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6" name="CustomShape 7"/>
          <p:cNvSpPr/>
          <p:nvPr/>
        </p:nvSpPr>
        <p:spPr>
          <a:xfrm>
            <a:off x="3565440" y="6086880"/>
            <a:ext cx="6040440" cy="21240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10000"/>
              </a:lnSpc>
            </a:pPr>
            <a:r>
              <a:rPr lang="es-ES" sz="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* </a:t>
            </a:r>
          </a:p>
        </p:txBody>
      </p:sp>
      <p:graphicFrame>
        <p:nvGraphicFramePr>
          <p:cNvPr id="10" name="Object 1">
            <a:extLst>
              <a:ext uri="{FF2B5EF4-FFF2-40B4-BE49-F238E27FC236}">
                <a16:creationId xmlns="" xmlns:a16="http://schemas.microsoft.com/office/drawing/2014/main" id="{0D448010-E095-2B47-AD1D-875AB085BC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4122706"/>
              </p:ext>
            </p:extLst>
          </p:nvPr>
        </p:nvGraphicFramePr>
        <p:xfrm>
          <a:off x="1143000" y="2112963"/>
          <a:ext cx="6643688" cy="346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Worksheet" r:id="rId3" imgW="7972458" imgH="4171796" progId="Excel.Sheet.12">
                  <p:embed/>
                </p:oleObj>
              </mc:Choice>
              <mc:Fallback>
                <p:oleObj name="Worksheet" r:id="rId3" imgW="7972458" imgH="4171796" progId="Excel.Sheet.12">
                  <p:embed/>
                  <p:pic>
                    <p:nvPicPr>
                      <p:cNvPr id="1393868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112963"/>
                        <a:ext cx="6643688" cy="3460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" name="CustomShape 5"/>
          <p:cNvSpPr/>
          <p:nvPr/>
        </p:nvSpPr>
        <p:spPr>
          <a:xfrm>
            <a:off x="1839310" y="2113175"/>
            <a:ext cx="233928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10000"/>
              </a:lnSpc>
            </a:pPr>
            <a:r>
              <a:rPr lang="es-ES" sz="1600" b="1" strike="noStrike" spc="-1" dirty="0" err="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600" b="1" strike="noStrik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600" b="1" strike="noStrike" spc="-1" dirty="0" err="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arazo</a:t>
            </a:r>
            <a:r>
              <a:rPr lang="es-ES" sz="1600" b="1" strike="noStrik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600" b="1" strike="noStrike" spc="-1" dirty="0" err="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nagusiak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ustomShape 1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ETA ORAIN AIPATUKO DIZKIZUDAN HAUETATIK, ZEIN DIRA ZURE IRITZIZ ARABAKO HIRU ARAZO NAGUSIAK UNE HONETAN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?*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9" name="CustomShape 2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Arabako bizi-kalitatearen pertzepzioa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0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 dirty="0"/>
          </a:p>
        </p:txBody>
      </p:sp>
      <p:graphicFrame>
        <p:nvGraphicFramePr>
          <p:cNvPr id="421" name="Object 2"/>
          <p:cNvGraphicFramePr/>
          <p:nvPr>
            <p:extLst>
              <p:ext uri="{D42A27DB-BD31-4B8C-83A1-F6EECF244321}">
                <p14:modId xmlns:p14="http://schemas.microsoft.com/office/powerpoint/2010/main" val="4257579179"/>
              </p:ext>
            </p:extLst>
          </p:nvPr>
        </p:nvGraphicFramePr>
        <p:xfrm>
          <a:off x="620640" y="1098360"/>
          <a:ext cx="8664120" cy="475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2" name="CustomShape 4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3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4" name="CustomShape 6"/>
          <p:cNvSpPr/>
          <p:nvPr/>
        </p:nvSpPr>
        <p:spPr>
          <a:xfrm>
            <a:off x="3565440" y="6086880"/>
            <a:ext cx="6040440" cy="21852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10000"/>
              </a:lnSpc>
            </a:pPr>
            <a:r>
              <a:rPr lang="es-ES" sz="800" dirty="0"/>
              <a:t>* </a:t>
            </a:r>
            <a:r>
              <a:rPr lang="es-ES" sz="800" dirty="0" err="1"/>
              <a:t>Galdera</a:t>
            </a:r>
            <a:r>
              <a:rPr lang="es-ES" sz="800" dirty="0"/>
              <a:t> </a:t>
            </a:r>
            <a:r>
              <a:rPr lang="es-ES" sz="800" dirty="0" err="1"/>
              <a:t>iradokia</a:t>
            </a:r>
            <a:r>
              <a:rPr lang="es-ES" sz="800" dirty="0"/>
              <a:t>, </a:t>
            </a:r>
            <a:r>
              <a:rPr lang="es-ES" sz="800" dirty="0" err="1"/>
              <a:t>askotariko</a:t>
            </a:r>
            <a:r>
              <a:rPr lang="es-ES" sz="800" dirty="0"/>
              <a:t> </a:t>
            </a:r>
            <a:r>
              <a:rPr lang="es-ES" sz="800" dirty="0" err="1"/>
              <a:t>erantzunak</a:t>
            </a:r>
            <a:r>
              <a:rPr lang="es-ES" sz="800" dirty="0"/>
              <a:t> </a:t>
            </a:r>
            <a:r>
              <a:rPr lang="es-ES" sz="800" dirty="0" err="1"/>
              <a:t>emateko</a:t>
            </a:r>
            <a:r>
              <a:rPr lang="es-ES" sz="800" dirty="0"/>
              <a:t> </a:t>
            </a:r>
            <a:r>
              <a:rPr lang="es-ES" sz="800" dirty="0" err="1"/>
              <a:t>aukerarekin</a:t>
            </a:r>
            <a:r>
              <a:rPr lang="es-ES" sz="800" dirty="0"/>
              <a:t>; </a:t>
            </a:r>
            <a:r>
              <a:rPr lang="es-ES" sz="800" dirty="0" err="1"/>
              <a:t>emaitzen</a:t>
            </a:r>
            <a:r>
              <a:rPr lang="es-ES" sz="800" dirty="0"/>
              <a:t> </a:t>
            </a:r>
            <a:r>
              <a:rPr lang="es-ES" sz="800" dirty="0" err="1"/>
              <a:t>batura</a:t>
            </a:r>
            <a:r>
              <a:rPr lang="es-ES" sz="800" dirty="0"/>
              <a:t> % 100 </a:t>
            </a:r>
            <a:r>
              <a:rPr lang="es-ES" sz="800" dirty="0" err="1"/>
              <a:t>baino</a:t>
            </a:r>
            <a:r>
              <a:rPr lang="es-ES" sz="800" dirty="0"/>
              <a:t> </a:t>
            </a:r>
            <a:r>
              <a:rPr lang="es-ES" sz="800" dirty="0" err="1"/>
              <a:t>handiagoa</a:t>
            </a:r>
            <a:r>
              <a:rPr lang="es-ES" sz="800" dirty="0"/>
              <a:t> izan </a:t>
            </a:r>
            <a:r>
              <a:rPr lang="es-ES" sz="800" dirty="0" err="1"/>
              <a:t>daiteke</a:t>
            </a:r>
            <a:r>
              <a:rPr lang="es-ES" sz="800" dirty="0"/>
              <a:t>.</a:t>
            </a:r>
            <a:endParaRPr lang="es-ES" sz="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CustomShape 1"/>
          <p:cNvSpPr/>
          <p:nvPr/>
        </p:nvSpPr>
        <p:spPr>
          <a:xfrm>
            <a:off x="24624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6" name="CustomShape 2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7" name="Line 3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8" name="CustomShape 4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Arabako bizi-kalitatearen pertzepzioa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0" name="CustomShape 6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ZURE IRITZIZ, ZEIN DIRA ARABAKO HIRU ARAZO NAGUSIAK UNE HONETAN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?*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0" name="Object 1">
            <a:extLst>
              <a:ext uri="{FF2B5EF4-FFF2-40B4-BE49-F238E27FC236}">
                <a16:creationId xmlns="" xmlns:a16="http://schemas.microsoft.com/office/drawing/2014/main" id="{F42064FC-E38E-6546-9EA6-736E490DB9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811810"/>
              </p:ext>
            </p:extLst>
          </p:nvPr>
        </p:nvGraphicFramePr>
        <p:xfrm>
          <a:off x="1347788" y="1731963"/>
          <a:ext cx="6651625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Worksheet" r:id="rId3" imgW="7981827" imgH="3686291" progId="Excel.Sheet.12">
                  <p:embed/>
                </p:oleObj>
              </mc:Choice>
              <mc:Fallback>
                <p:oleObj name="Worksheet" r:id="rId3" imgW="7981827" imgH="3686291" progId="Excel.Sheet.12">
                  <p:embed/>
                  <p:pic>
                    <p:nvPicPr>
                      <p:cNvPr id="1393868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7788" y="1731963"/>
                        <a:ext cx="6651625" cy="29051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9" name="CustomShape 5"/>
          <p:cNvSpPr/>
          <p:nvPr/>
        </p:nvSpPr>
        <p:spPr>
          <a:xfrm>
            <a:off x="1878120" y="1573920"/>
            <a:ext cx="2478600" cy="39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10000"/>
              </a:lnSpc>
            </a:pPr>
            <a:r>
              <a:rPr lang="es-ES" sz="1600" b="1" strike="noStrike" spc="-1" dirty="0" err="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600" b="1" strike="noStrik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600" b="1" strike="noStrike" spc="-1" dirty="0" err="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arazo</a:t>
            </a:r>
            <a:r>
              <a:rPr lang="es-ES" sz="1600" b="1" strike="noStrik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600" b="1" strike="noStrike" spc="-1" dirty="0" err="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nagusiak</a:t>
            </a:r>
            <a:endParaRPr lang="es-ES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6">
            <a:extLst>
              <a:ext uri="{FF2B5EF4-FFF2-40B4-BE49-F238E27FC236}">
                <a16:creationId xmlns="" xmlns:a16="http://schemas.microsoft.com/office/drawing/2014/main" id="{270BEE24-D130-4DDD-8F3C-206341D6B0EE}"/>
              </a:ext>
            </a:extLst>
          </p:cNvPr>
          <p:cNvSpPr/>
          <p:nvPr/>
        </p:nvSpPr>
        <p:spPr>
          <a:xfrm>
            <a:off x="3565440" y="6086880"/>
            <a:ext cx="6040440" cy="21852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10000"/>
              </a:lnSpc>
            </a:pPr>
            <a:r>
              <a:rPr lang="es-ES" sz="800" dirty="0"/>
              <a:t>* </a:t>
            </a:r>
            <a:r>
              <a:rPr lang="es-ES" sz="800" dirty="0" err="1"/>
              <a:t>Galdera</a:t>
            </a:r>
            <a:r>
              <a:rPr lang="es-ES" sz="800" dirty="0"/>
              <a:t> </a:t>
            </a:r>
            <a:r>
              <a:rPr lang="es-ES" sz="800" dirty="0" err="1"/>
              <a:t>iradokia</a:t>
            </a:r>
            <a:r>
              <a:rPr lang="es-ES" sz="800" dirty="0"/>
              <a:t>, </a:t>
            </a:r>
            <a:r>
              <a:rPr lang="es-ES" sz="800" dirty="0" err="1"/>
              <a:t>askotariko</a:t>
            </a:r>
            <a:r>
              <a:rPr lang="es-ES" sz="800" dirty="0"/>
              <a:t> </a:t>
            </a:r>
            <a:r>
              <a:rPr lang="es-ES" sz="800" dirty="0" err="1"/>
              <a:t>erantzunak</a:t>
            </a:r>
            <a:r>
              <a:rPr lang="es-ES" sz="800" dirty="0"/>
              <a:t> </a:t>
            </a:r>
            <a:r>
              <a:rPr lang="es-ES" sz="800" dirty="0" err="1"/>
              <a:t>emateko</a:t>
            </a:r>
            <a:r>
              <a:rPr lang="es-ES" sz="800" dirty="0"/>
              <a:t> </a:t>
            </a:r>
            <a:r>
              <a:rPr lang="es-ES" sz="800" dirty="0" err="1"/>
              <a:t>aukerarekin</a:t>
            </a:r>
            <a:r>
              <a:rPr lang="es-ES" sz="800" dirty="0"/>
              <a:t>; </a:t>
            </a:r>
            <a:r>
              <a:rPr lang="es-ES" sz="800" dirty="0" err="1"/>
              <a:t>emaitzen</a:t>
            </a:r>
            <a:r>
              <a:rPr lang="es-ES" sz="800" dirty="0"/>
              <a:t> </a:t>
            </a:r>
            <a:r>
              <a:rPr lang="es-ES" sz="800" dirty="0" err="1"/>
              <a:t>batura</a:t>
            </a:r>
            <a:r>
              <a:rPr lang="es-ES" sz="800" dirty="0"/>
              <a:t> % 100 </a:t>
            </a:r>
            <a:r>
              <a:rPr lang="es-ES" sz="800" dirty="0" err="1"/>
              <a:t>baino</a:t>
            </a:r>
            <a:r>
              <a:rPr lang="es-ES" sz="800" dirty="0"/>
              <a:t> </a:t>
            </a:r>
            <a:r>
              <a:rPr lang="es-ES" sz="800" dirty="0" err="1"/>
              <a:t>handiagoa</a:t>
            </a:r>
            <a:r>
              <a:rPr lang="es-ES" sz="800" dirty="0"/>
              <a:t> izan </a:t>
            </a:r>
            <a:r>
              <a:rPr lang="es-ES" sz="800" dirty="0" err="1"/>
              <a:t>daiteke</a:t>
            </a:r>
            <a:r>
              <a:rPr lang="es-ES" sz="800" dirty="0"/>
              <a:t>.</a:t>
            </a:r>
            <a:endParaRPr lang="es-ES" sz="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CustomShape 1"/>
          <p:cNvSpPr/>
          <p:nvPr/>
        </p:nvSpPr>
        <p:spPr>
          <a:xfrm>
            <a:off x="243540" y="549360"/>
            <a:ext cx="9359640" cy="575892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4" name="CustomShape 2"/>
          <p:cNvSpPr/>
          <p:nvPr/>
        </p:nvSpPr>
        <p:spPr>
          <a:xfrm>
            <a:off x="272880" y="769680"/>
            <a:ext cx="9300960" cy="557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4" name="Object 10">
            <a:extLst>
              <a:ext uri="{FF2B5EF4-FFF2-40B4-BE49-F238E27FC236}">
                <a16:creationId xmlns="" xmlns:a16="http://schemas.microsoft.com/office/drawing/2014/main" id="{FB0E55E2-C0E8-2D41-9EF2-31B899D3CC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107918"/>
              </p:ext>
            </p:extLst>
          </p:nvPr>
        </p:nvGraphicFramePr>
        <p:xfrm>
          <a:off x="2184575" y="1376773"/>
          <a:ext cx="5155477" cy="41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EDE3F6C1-D9A9-CB40-8519-A8C671E34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769748"/>
            <a:ext cx="9301163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5000"/>
              </a:lnSpc>
              <a:spcBef>
                <a:spcPct val="15000"/>
              </a:spcBef>
              <a:buClr>
                <a:srgbClr val="E19C1F"/>
              </a:buClr>
              <a:buSzPct val="75000"/>
              <a:tabLst>
                <a:tab pos="2727325" algn="l"/>
                <a:tab pos="6000750" algn="l"/>
              </a:tabLst>
              <a:defRPr/>
            </a:pPr>
            <a:r>
              <a:rPr lang="es-ES" sz="1200" b="1" dirty="0" err="1">
                <a:latin typeface="Century Gothic" pitchFamily="34" charset="0"/>
              </a:rPr>
              <a:t>Arabako</a:t>
            </a:r>
            <a:r>
              <a:rPr lang="es-ES" sz="1200" b="1" dirty="0">
                <a:latin typeface="Century Gothic" pitchFamily="34" charset="0"/>
              </a:rPr>
              <a:t> </a:t>
            </a:r>
            <a:r>
              <a:rPr lang="es-ES" sz="1200" b="1" dirty="0" err="1">
                <a:latin typeface="Century Gothic" pitchFamily="34" charset="0"/>
              </a:rPr>
              <a:t>etorkizunari</a:t>
            </a:r>
            <a:r>
              <a:rPr lang="es-ES" sz="1200" b="1" dirty="0">
                <a:latin typeface="Century Gothic" pitchFamily="34" charset="0"/>
              </a:rPr>
              <a:t> </a:t>
            </a:r>
            <a:r>
              <a:rPr lang="es-ES" sz="1200" dirty="0" err="1">
                <a:latin typeface="Century Gothic" pitchFamily="34" charset="0"/>
              </a:rPr>
              <a:t>dagokionez</a:t>
            </a:r>
            <a:r>
              <a:rPr lang="es-ES" sz="1200" dirty="0">
                <a:latin typeface="Century Gothic" pitchFamily="34" charset="0"/>
              </a:rPr>
              <a:t>...</a:t>
            </a:r>
          </a:p>
          <a:p>
            <a:pPr marL="177800" indent="-177800" algn="just">
              <a:lnSpc>
                <a:spcPct val="125000"/>
              </a:lnSpc>
              <a:spcBef>
                <a:spcPct val="15000"/>
              </a:spcBef>
              <a:buClr>
                <a:srgbClr val="E19C1F"/>
              </a:buClr>
              <a:buSzPct val="75000"/>
              <a:buFont typeface="Courier New" pitchFamily="49" charset="0"/>
              <a:buChar char="o"/>
              <a:tabLst>
                <a:tab pos="2727325" algn="l"/>
                <a:tab pos="6000750" algn="l"/>
              </a:tabLst>
              <a:defRPr/>
            </a:pPr>
            <a:endParaRPr lang="es-ES" sz="1200" dirty="0">
              <a:latin typeface="Century Gothic" pitchFamily="34" charset="0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="" xmlns:a16="http://schemas.microsoft.com/office/drawing/2014/main" id="{28D22445-132B-314A-84D6-20F72E726248}"/>
              </a:ext>
            </a:extLst>
          </p:cNvPr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Arabako bizi-kalitatearen pertzepzioa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8" name="Object 3">
            <a:extLst>
              <a:ext uri="{FF2B5EF4-FFF2-40B4-BE49-F238E27FC236}">
                <a16:creationId xmlns="" xmlns:a16="http://schemas.microsoft.com/office/drawing/2014/main" id="{D997693A-7024-6145-8FBD-DE97A70D86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521509"/>
              </p:ext>
            </p:extLst>
          </p:nvPr>
        </p:nvGraphicFramePr>
        <p:xfrm>
          <a:off x="232715" y="125280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6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ETA ARABAKO ETORKIZUNARI DAGOKIONEZ, ZU NOLAKOA ZARA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7" name="CustomShape 3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Arabako bizi-kalitatearen pertzepzioa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8" name="CustomShape 4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9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441" name="Object 3"/>
          <p:cNvGraphicFramePr/>
          <p:nvPr/>
        </p:nvGraphicFramePr>
        <p:xfrm>
          <a:off x="8103960" y="1183320"/>
          <a:ext cx="1442880" cy="458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3" name="CustomShape 7"/>
          <p:cNvSpPr/>
          <p:nvPr/>
        </p:nvSpPr>
        <p:spPr>
          <a:xfrm rot="10800000" flipV="1">
            <a:off x="7011720" y="1214015"/>
            <a:ext cx="1299240" cy="35172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BAIKORRA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4" name="Line 8"/>
          <p:cNvSpPr/>
          <p:nvPr/>
        </p:nvSpPr>
        <p:spPr>
          <a:xfrm>
            <a:off x="492840" y="294012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Line 9"/>
          <p:cNvSpPr/>
          <p:nvPr/>
        </p:nvSpPr>
        <p:spPr>
          <a:xfrm>
            <a:off x="492840" y="200808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6" name="CustomShape 10"/>
          <p:cNvSpPr/>
          <p:nvPr/>
        </p:nvSpPr>
        <p:spPr>
          <a:xfrm>
            <a:off x="409320" y="1610280"/>
            <a:ext cx="1257480" cy="29736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7" name="CustomShape 11"/>
          <p:cNvSpPr/>
          <p:nvPr/>
        </p:nvSpPr>
        <p:spPr>
          <a:xfrm rot="16200000">
            <a:off x="82440" y="2359800"/>
            <a:ext cx="8582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8" name="CustomShape 12"/>
          <p:cNvSpPr/>
          <p:nvPr/>
        </p:nvSpPr>
        <p:spPr>
          <a:xfrm rot="16200000">
            <a:off x="-871920" y="4259520"/>
            <a:ext cx="27680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9" name="CustomShape 13"/>
          <p:cNvSpPr/>
          <p:nvPr/>
        </p:nvSpPr>
        <p:spPr>
          <a:xfrm>
            <a:off x="7563600" y="1568880"/>
            <a:ext cx="516600" cy="4123440"/>
          </a:xfrm>
          <a:prstGeom prst="rect">
            <a:avLst/>
          </a:prstGeom>
          <a:noFill/>
          <a:ln w="19080">
            <a:solidFill>
              <a:srgbClr val="25406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450" name="Table 14"/>
          <p:cNvGraphicFramePr/>
          <p:nvPr/>
        </p:nvGraphicFramePr>
        <p:xfrm>
          <a:off x="7629120" y="1541880"/>
          <a:ext cx="385200" cy="4212000"/>
        </p:xfrm>
        <a:graphic>
          <a:graphicData uri="http://schemas.openxmlformats.org/drawingml/2006/table">
            <a:tbl>
              <a:tblPr/>
              <a:tblGrid>
                <a:gridCol w="385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57</a:t>
                      </a:r>
                      <a:endParaRPr lang="es-ES" sz="105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64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52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74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62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50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52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51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65</a:t>
                      </a:r>
                      <a:endParaRPr lang="es-ES" sz="105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9" name="Object 3">
            <a:extLst>
              <a:ext uri="{FF2B5EF4-FFF2-40B4-BE49-F238E27FC236}">
                <a16:creationId xmlns="" xmlns:a16="http://schemas.microsoft.com/office/drawing/2014/main" id="{83F5420D-074B-B346-AE8C-CA905F8AEE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891498"/>
              </p:ext>
            </p:extLst>
          </p:nvPr>
        </p:nvGraphicFramePr>
        <p:xfrm>
          <a:off x="8307277" y="1329007"/>
          <a:ext cx="1443319" cy="458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2" name="CustomShape 6"/>
          <p:cNvSpPr/>
          <p:nvPr/>
        </p:nvSpPr>
        <p:spPr>
          <a:xfrm>
            <a:off x="8400600" y="1309320"/>
            <a:ext cx="931680" cy="339480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5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4" name="CustomShape 1">
            <a:extLst>
              <a:ext uri="{FF2B5EF4-FFF2-40B4-BE49-F238E27FC236}">
                <a16:creationId xmlns="" xmlns:a16="http://schemas.microsoft.com/office/drawing/2014/main" id="{C48E43B6-259E-554D-B9D4-77B5C39CD97A}"/>
              </a:ext>
            </a:extLst>
          </p:cNvPr>
          <p:cNvSpPr/>
          <p:nvPr/>
        </p:nvSpPr>
        <p:spPr>
          <a:xfrm>
            <a:off x="5713560" y="704159"/>
            <a:ext cx="4086360" cy="2281087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</a:p>
          <a:p>
            <a:pPr marL="417600" indent="-834840">
              <a:lnSpc>
                <a:spcPct val="125000"/>
              </a:lnSpc>
            </a:pPr>
            <a:r>
              <a:rPr lang="es-ES" sz="1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Foru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B.4.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endParaRPr lang="es-ES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CustomShape 1"/>
          <p:cNvSpPr/>
          <p:nvPr/>
        </p:nvSpPr>
        <p:spPr>
          <a:xfrm>
            <a:off x="272880" y="549360"/>
            <a:ext cx="9359640" cy="575892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4" name="CustomShape 2"/>
          <p:cNvSpPr/>
          <p:nvPr/>
        </p:nvSpPr>
        <p:spPr>
          <a:xfrm>
            <a:off x="4860720" y="-233280"/>
            <a:ext cx="183960" cy="46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/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5" name="CustomShape 3"/>
          <p:cNvSpPr/>
          <p:nvPr/>
        </p:nvSpPr>
        <p:spPr>
          <a:xfrm>
            <a:off x="393120" y="47160"/>
            <a:ext cx="741348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Arabako egoera ekonomikoaren eta enpleguaren balorazioa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456" name="Object 10"/>
          <p:cNvGraphicFramePr/>
          <p:nvPr>
            <p:extLst>
              <p:ext uri="{D42A27DB-BD31-4B8C-83A1-F6EECF244321}">
                <p14:modId xmlns:p14="http://schemas.microsoft.com/office/powerpoint/2010/main" val="1715285424"/>
              </p:ext>
            </p:extLst>
          </p:nvPr>
        </p:nvGraphicFramePr>
        <p:xfrm>
          <a:off x="272880" y="684360"/>
          <a:ext cx="5849640" cy="2961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57" name="Object 10"/>
          <p:cNvGraphicFramePr/>
          <p:nvPr/>
        </p:nvGraphicFramePr>
        <p:xfrm>
          <a:off x="3383640" y="3219480"/>
          <a:ext cx="5849640" cy="2961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8" name="CustomShape 4"/>
          <p:cNvSpPr/>
          <p:nvPr/>
        </p:nvSpPr>
        <p:spPr>
          <a:xfrm>
            <a:off x="2760120" y="930960"/>
            <a:ext cx="3391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 algn="r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 </a:t>
            </a:r>
            <a:r>
              <a:rPr lang="es-ES" sz="16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ORAINGO</a:t>
            </a: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EGOERA EKONOMIKOA (P6)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 algn="r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9" name="CustomShape 5"/>
          <p:cNvSpPr/>
          <p:nvPr/>
        </p:nvSpPr>
        <p:spPr>
          <a:xfrm>
            <a:off x="3394080" y="5492520"/>
            <a:ext cx="3391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 EGOERA EKONOMIKOA </a:t>
            </a:r>
            <a:r>
              <a:rPr lang="es-ES" sz="16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DUELA URTEBETE </a:t>
            </a: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(P10)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0" name="Imagen 2"/>
          <p:cNvPicPr/>
          <p:nvPr/>
        </p:nvPicPr>
        <p:blipFill>
          <a:blip r:embed="rId4"/>
          <a:stretch/>
        </p:blipFill>
        <p:spPr>
          <a:xfrm>
            <a:off x="1519200" y="1594800"/>
            <a:ext cx="1142640" cy="959040"/>
          </a:xfrm>
          <a:prstGeom prst="rect">
            <a:avLst/>
          </a:prstGeom>
          <a:ln>
            <a:noFill/>
          </a:ln>
        </p:spPr>
      </p:pic>
      <p:pic>
        <p:nvPicPr>
          <p:cNvPr id="461" name="Picture 4"/>
          <p:cNvPicPr/>
          <p:nvPr/>
        </p:nvPicPr>
        <p:blipFill>
          <a:blip r:embed="rId5"/>
          <a:stretch/>
        </p:blipFill>
        <p:spPr>
          <a:xfrm>
            <a:off x="1972080" y="1884240"/>
            <a:ext cx="353880" cy="353880"/>
          </a:xfrm>
          <a:prstGeom prst="rect">
            <a:avLst/>
          </a:prstGeom>
          <a:ln>
            <a:noFill/>
          </a:ln>
        </p:spPr>
      </p:pic>
      <p:graphicFrame>
        <p:nvGraphicFramePr>
          <p:cNvPr id="13" name="Object 10">
            <a:extLst>
              <a:ext uri="{FF2B5EF4-FFF2-40B4-BE49-F238E27FC236}">
                <a16:creationId xmlns="" xmlns:a16="http://schemas.microsoft.com/office/drawing/2014/main" id="{4957BE9F-41FB-654C-A862-8142A1FAD2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668324"/>
              </p:ext>
            </p:extLst>
          </p:nvPr>
        </p:nvGraphicFramePr>
        <p:xfrm>
          <a:off x="273051" y="684352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Object 10">
            <a:extLst>
              <a:ext uri="{FF2B5EF4-FFF2-40B4-BE49-F238E27FC236}">
                <a16:creationId xmlns="" xmlns:a16="http://schemas.microsoft.com/office/drawing/2014/main" id="{503DFE93-22CD-544F-B1F0-B708E610C5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985931"/>
              </p:ext>
            </p:extLst>
          </p:nvPr>
        </p:nvGraphicFramePr>
        <p:xfrm>
          <a:off x="3394080" y="3254287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62" name="Picture 6"/>
          <p:cNvPicPr/>
          <p:nvPr/>
        </p:nvPicPr>
        <p:blipFill>
          <a:blip r:embed="rId8"/>
          <a:stretch/>
        </p:blipFill>
        <p:spPr>
          <a:xfrm>
            <a:off x="8063640" y="3207240"/>
            <a:ext cx="938160" cy="938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416520" y="21240"/>
            <a:ext cx="3723120" cy="729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80000"/>
              </a:lnSpc>
            </a:pPr>
            <a:r>
              <a:rPr lang="es-ES" sz="3000" b="1" strike="noStrike" spc="-1">
                <a:solidFill>
                  <a:srgbClr val="F2A60E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Verdana"/>
              </a:rPr>
              <a:t>AURKIBIDEA </a:t>
            </a:r>
            <a:endParaRPr lang="es-ES" sz="3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7" name="CustomShape 2"/>
          <p:cNvSpPr/>
          <p:nvPr/>
        </p:nvSpPr>
        <p:spPr>
          <a:xfrm>
            <a:off x="443880" y="816840"/>
            <a:ext cx="8337600" cy="305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80000"/>
              </a:lnSpc>
            </a:pPr>
            <a:r>
              <a:rPr lang="es-ES" sz="1400" b="1" strike="noStrike" spc="-1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Arabako gizarte-pertzepzioa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851040" y="1936800"/>
            <a:ext cx="8203320" cy="247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7600" indent="-834840">
              <a:lnSpc>
                <a:spcPct val="110000"/>
              </a:lnSpc>
            </a:pPr>
            <a:r>
              <a:rPr lang="es-ES" sz="1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A.- HELBURUAK ETA METODOLOGIA	3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A.1.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Ikerketaren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helburuak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4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A.2.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Fitxa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teknikoa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6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B.- EMAITZEN TXOSTENA	8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B.1. Arabako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ongizatearen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9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B.2. Arabako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18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B.3. Arabako Foru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25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892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26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892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B.3.2. Arabako Foru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34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B.4.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38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B.5. </a:t>
            </a:r>
            <a:r>
              <a:rPr lang="es-ES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r>
              <a:rPr lang="es-ES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	40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4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ZER IRUDITZEN ZAIZU ARABAKO ORAINGO EGOERA EKONOMIKOA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5" name="CustomShape 3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</a:t>
            </a:r>
            <a:r>
              <a:rPr lang="es-ES" sz="1400" b="1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. </a:t>
            </a:r>
            <a:r>
              <a:rPr lang="es-ES" sz="1400" b="1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1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1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1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1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1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r>
              <a:rPr lang="es-ES" sz="1400" b="1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" name="Object 3">
            <a:extLst>
              <a:ext uri="{FF2B5EF4-FFF2-40B4-BE49-F238E27FC236}">
                <a16:creationId xmlns="" xmlns:a16="http://schemas.microsoft.com/office/drawing/2014/main" id="{BFE81995-01CF-5347-88A6-952E269FDE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881719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Object 3">
            <a:extLst>
              <a:ext uri="{FF2B5EF4-FFF2-40B4-BE49-F238E27FC236}">
                <a16:creationId xmlns="" xmlns:a16="http://schemas.microsoft.com/office/drawing/2014/main" id="{2613F0CB-B012-1145-9FA1-3234F854E0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162091"/>
              </p:ext>
            </p:extLst>
          </p:nvPr>
        </p:nvGraphicFramePr>
        <p:xfrm>
          <a:off x="8329567" y="1231201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stomShape 7">
            <a:extLst>
              <a:ext uri="{FF2B5EF4-FFF2-40B4-BE49-F238E27FC236}">
                <a16:creationId xmlns="" xmlns:a16="http://schemas.microsoft.com/office/drawing/2014/main" id="{BD020F84-8D97-0F46-BA1B-E63A29FBFDDE}"/>
              </a:ext>
            </a:extLst>
          </p:cNvPr>
          <p:cNvSpPr/>
          <p:nvPr/>
        </p:nvSpPr>
        <p:spPr>
          <a:xfrm rot="10800000" flipV="1">
            <a:off x="7011720" y="1214015"/>
            <a:ext cx="1299240" cy="35172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BAIKORRA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>
            <a:extLst>
              <a:ext uri="{FF2B5EF4-FFF2-40B4-BE49-F238E27FC236}">
                <a16:creationId xmlns="" xmlns:a16="http://schemas.microsoft.com/office/drawing/2014/main" id="{C2894470-A259-254F-83B5-2C4C148405BB}"/>
              </a:ext>
            </a:extLst>
          </p:cNvPr>
          <p:cNvSpPr/>
          <p:nvPr/>
        </p:nvSpPr>
        <p:spPr>
          <a:xfrm>
            <a:off x="8392472" y="1214775"/>
            <a:ext cx="931680" cy="339480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Line 6">
            <a:extLst>
              <a:ext uri="{FF2B5EF4-FFF2-40B4-BE49-F238E27FC236}">
                <a16:creationId xmlns="" xmlns:a16="http://schemas.microsoft.com/office/drawing/2014/main" id="{A648C6FE-4D00-4FDD-957A-AE729C40AEB8}"/>
              </a:ext>
            </a:extLst>
          </p:cNvPr>
          <p:cNvSpPr/>
          <p:nvPr/>
        </p:nvSpPr>
        <p:spPr>
          <a:xfrm>
            <a:off x="537316" y="2028575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9">
            <a:extLst>
              <a:ext uri="{FF2B5EF4-FFF2-40B4-BE49-F238E27FC236}">
                <a16:creationId xmlns="" xmlns:a16="http://schemas.microsoft.com/office/drawing/2014/main" id="{F589110E-3377-4F53-8E58-099430153D3E}"/>
              </a:ext>
            </a:extLst>
          </p:cNvPr>
          <p:cNvSpPr/>
          <p:nvPr/>
        </p:nvSpPr>
        <p:spPr>
          <a:xfrm rot="16200000">
            <a:off x="-36000" y="2390668"/>
            <a:ext cx="8582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10">
            <a:extLst>
              <a:ext uri="{FF2B5EF4-FFF2-40B4-BE49-F238E27FC236}">
                <a16:creationId xmlns="" xmlns:a16="http://schemas.microsoft.com/office/drawing/2014/main" id="{75FC38B2-A60C-4D06-A492-8909ECDFB0F3}"/>
              </a:ext>
            </a:extLst>
          </p:cNvPr>
          <p:cNvSpPr/>
          <p:nvPr/>
        </p:nvSpPr>
        <p:spPr>
          <a:xfrm rot="16200000">
            <a:off x="-990900" y="4352567"/>
            <a:ext cx="27680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CustomShape 8">
            <a:extLst>
              <a:ext uri="{FF2B5EF4-FFF2-40B4-BE49-F238E27FC236}">
                <a16:creationId xmlns="" xmlns:a16="http://schemas.microsoft.com/office/drawing/2014/main" id="{9532AAD9-D8DB-46A9-8AC9-D68834A49085}"/>
              </a:ext>
            </a:extLst>
          </p:cNvPr>
          <p:cNvSpPr/>
          <p:nvPr/>
        </p:nvSpPr>
        <p:spPr>
          <a:xfrm>
            <a:off x="323135" y="1613374"/>
            <a:ext cx="1354859" cy="31932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Line 6">
            <a:extLst>
              <a:ext uri="{FF2B5EF4-FFF2-40B4-BE49-F238E27FC236}">
                <a16:creationId xmlns="" xmlns:a16="http://schemas.microsoft.com/office/drawing/2014/main" id="{0D2A31CA-0956-47F1-B0B2-3F15D0103255}"/>
              </a:ext>
            </a:extLst>
          </p:cNvPr>
          <p:cNvSpPr/>
          <p:nvPr/>
        </p:nvSpPr>
        <p:spPr>
          <a:xfrm>
            <a:off x="562662" y="2967725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4" name="Tabla 13">
            <a:extLst>
              <a:ext uri="{FF2B5EF4-FFF2-40B4-BE49-F238E27FC236}">
                <a16:creationId xmlns="" xmlns:a16="http://schemas.microsoft.com/office/drawing/2014/main" id="{9BE8B5B4-E3F1-4B41-B6C0-D58193FB6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700540"/>
              </p:ext>
            </p:extLst>
          </p:nvPr>
        </p:nvGraphicFramePr>
        <p:xfrm>
          <a:off x="7629142" y="1541833"/>
          <a:ext cx="385482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482">
                  <a:extLst>
                    <a:ext uri="{9D8B030D-6E8A-4147-A177-3AD203B41FA5}">
                      <a16:colId xmlns="" xmlns:a16="http://schemas.microsoft.com/office/drawing/2014/main" val="354490599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48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1218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59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219697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37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45770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74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64442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53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84888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42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8628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42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3433353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2227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864823"/>
                  </a:ext>
                </a:extLst>
              </a:tr>
            </a:tbl>
          </a:graphicData>
        </a:graphic>
      </p:graphicFrame>
      <p:sp>
        <p:nvSpPr>
          <p:cNvPr id="15" name="CustomShape 4">
            <a:extLst>
              <a:ext uri="{FF2B5EF4-FFF2-40B4-BE49-F238E27FC236}">
                <a16:creationId xmlns="" xmlns:a16="http://schemas.microsoft.com/office/drawing/2014/main" id="{8B11FE08-31F1-48BE-A26E-0EB0464227A0}"/>
              </a:ext>
            </a:extLst>
          </p:cNvPr>
          <p:cNvSpPr/>
          <p:nvPr/>
        </p:nvSpPr>
        <p:spPr>
          <a:xfrm rot="10800000" flipV="1">
            <a:off x="393120" y="5982726"/>
            <a:ext cx="399492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3" name="Object 3">
            <a:extLst>
              <a:ext uri="{FF2B5EF4-FFF2-40B4-BE49-F238E27FC236}">
                <a16:creationId xmlns="" xmlns:a16="http://schemas.microsoft.com/office/drawing/2014/main" id="{93A264A6-D799-C445-ABA6-1780D1E1AF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679506"/>
              </p:ext>
            </p:extLst>
          </p:nvPr>
        </p:nvGraphicFramePr>
        <p:xfrm>
          <a:off x="425675" y="161028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7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ZURE IRITZIZ, ARABAKO EKONOMIAREN ORAINGO EGOERA NOLA DAGO, DUELA URTEBETEKOAREKIN ALDERATUTA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8" name="CustomShape 3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1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trike="noStrike" spc="-1" dirty="0" err="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9" name="CustomShape 4"/>
          <p:cNvSpPr/>
          <p:nvPr/>
        </p:nvSpPr>
        <p:spPr>
          <a:xfrm rot="10800000" flipV="1">
            <a:off x="272880" y="6217764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0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2" name="Line 6"/>
          <p:cNvSpPr/>
          <p:nvPr/>
        </p:nvSpPr>
        <p:spPr>
          <a:xfrm>
            <a:off x="492840" y="293112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3" name="Line 7"/>
          <p:cNvSpPr/>
          <p:nvPr/>
        </p:nvSpPr>
        <p:spPr>
          <a:xfrm>
            <a:off x="492840" y="200808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5" name="CustomShape 9"/>
          <p:cNvSpPr/>
          <p:nvPr/>
        </p:nvSpPr>
        <p:spPr>
          <a:xfrm rot="16200000">
            <a:off x="82440" y="2359800"/>
            <a:ext cx="8582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6" name="CustomShape 10"/>
          <p:cNvSpPr/>
          <p:nvPr/>
        </p:nvSpPr>
        <p:spPr>
          <a:xfrm rot="16200000">
            <a:off x="-871920" y="4259520"/>
            <a:ext cx="27680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4" name="CustomShape 8"/>
          <p:cNvSpPr/>
          <p:nvPr/>
        </p:nvSpPr>
        <p:spPr>
          <a:xfrm>
            <a:off x="619894" y="2028060"/>
            <a:ext cx="1149145" cy="31932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CustomShape 1"/>
          <p:cNvSpPr/>
          <p:nvPr/>
        </p:nvSpPr>
        <p:spPr>
          <a:xfrm>
            <a:off x="272880" y="549360"/>
            <a:ext cx="9359640" cy="575892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8" name="CustomShape 2"/>
          <p:cNvSpPr/>
          <p:nvPr/>
        </p:nvSpPr>
        <p:spPr>
          <a:xfrm>
            <a:off x="4860720" y="-233280"/>
            <a:ext cx="183960" cy="46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/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9" name="CustomShape 3"/>
          <p:cNvSpPr/>
          <p:nvPr/>
        </p:nvSpPr>
        <p:spPr>
          <a:xfrm>
            <a:off x="393120" y="47160"/>
            <a:ext cx="741348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Arabako egoera ekonomikoaren eta enpleguaren balorazioa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480" name="Object 10"/>
          <p:cNvGraphicFramePr/>
          <p:nvPr>
            <p:extLst>
              <p:ext uri="{D42A27DB-BD31-4B8C-83A1-F6EECF244321}">
                <p14:modId xmlns:p14="http://schemas.microsoft.com/office/powerpoint/2010/main" val="685425529"/>
              </p:ext>
            </p:extLst>
          </p:nvPr>
        </p:nvGraphicFramePr>
        <p:xfrm>
          <a:off x="272880" y="684360"/>
          <a:ext cx="5849640" cy="2961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81" name="Object 10"/>
          <p:cNvGraphicFramePr/>
          <p:nvPr/>
        </p:nvGraphicFramePr>
        <p:xfrm>
          <a:off x="3366000" y="3219480"/>
          <a:ext cx="5849640" cy="2961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2" name="CustomShape 4"/>
          <p:cNvSpPr/>
          <p:nvPr/>
        </p:nvSpPr>
        <p:spPr>
          <a:xfrm>
            <a:off x="2760120" y="930960"/>
            <a:ext cx="3391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 algn="r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 ENPLEGUAREN </a:t>
            </a:r>
            <a:r>
              <a:rPr lang="es-ES" sz="16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ORAINGO</a:t>
            </a: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EGOERA (P8)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 algn="r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3" name="CustomShape 5"/>
          <p:cNvSpPr/>
          <p:nvPr/>
        </p:nvSpPr>
        <p:spPr>
          <a:xfrm>
            <a:off x="3376080" y="5492520"/>
            <a:ext cx="3391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 ENPLEGUAREN EGOERA </a:t>
            </a:r>
            <a:r>
              <a:rPr lang="es-ES" sz="16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DUELA URTEBETE </a:t>
            </a: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(P11) 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5" name="Imagen 13"/>
          <p:cNvPicPr/>
          <p:nvPr/>
        </p:nvPicPr>
        <p:blipFill>
          <a:blip r:embed="rId4"/>
          <a:stretch/>
        </p:blipFill>
        <p:spPr>
          <a:xfrm>
            <a:off x="1519200" y="1594800"/>
            <a:ext cx="1142640" cy="959040"/>
          </a:xfrm>
          <a:prstGeom prst="rect">
            <a:avLst/>
          </a:prstGeom>
          <a:ln>
            <a:noFill/>
          </a:ln>
        </p:spPr>
      </p:pic>
      <p:pic>
        <p:nvPicPr>
          <p:cNvPr id="486" name="Imagen 2"/>
          <p:cNvPicPr/>
          <p:nvPr/>
        </p:nvPicPr>
        <p:blipFill>
          <a:blip r:embed="rId5"/>
          <a:srcRect l="30033" t="23155" r="52451" b="48398"/>
          <a:stretch/>
        </p:blipFill>
        <p:spPr>
          <a:xfrm>
            <a:off x="1893240" y="1774800"/>
            <a:ext cx="745560" cy="680760"/>
          </a:xfrm>
          <a:prstGeom prst="rect">
            <a:avLst/>
          </a:prstGeom>
          <a:ln>
            <a:noFill/>
          </a:ln>
        </p:spPr>
      </p:pic>
      <p:graphicFrame>
        <p:nvGraphicFramePr>
          <p:cNvPr id="12" name="Object 10">
            <a:extLst>
              <a:ext uri="{FF2B5EF4-FFF2-40B4-BE49-F238E27FC236}">
                <a16:creationId xmlns="" xmlns:a16="http://schemas.microsoft.com/office/drawing/2014/main" id="{E7939536-D5CF-FB4B-99CF-0AE3442869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438147"/>
              </p:ext>
            </p:extLst>
          </p:nvPr>
        </p:nvGraphicFramePr>
        <p:xfrm>
          <a:off x="273051" y="684352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Object 10">
            <a:extLst>
              <a:ext uri="{FF2B5EF4-FFF2-40B4-BE49-F238E27FC236}">
                <a16:creationId xmlns="" xmlns:a16="http://schemas.microsoft.com/office/drawing/2014/main" id="{70871552-7012-804C-B7A4-CD23A90927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829821"/>
              </p:ext>
            </p:extLst>
          </p:nvPr>
        </p:nvGraphicFramePr>
        <p:xfrm>
          <a:off x="3365873" y="3219531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4" name="Picture 6" descr="Resultado de imagen de visto bueno">
            <a:extLst>
              <a:ext uri="{FF2B5EF4-FFF2-40B4-BE49-F238E27FC236}">
                <a16:creationId xmlns="" xmlns:a16="http://schemas.microsoft.com/office/drawing/2014/main" id="{9A3CD5FB-5E0A-D349-AE39-00A579D01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688" y="3191799"/>
            <a:ext cx="938514" cy="93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Object 10">
            <a:extLst>
              <a:ext uri="{FF2B5EF4-FFF2-40B4-BE49-F238E27FC236}">
                <a16:creationId xmlns="" xmlns:a16="http://schemas.microsoft.com/office/drawing/2014/main" id="{C6DC8A9A-21F2-495B-B945-18485C445D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700719"/>
              </p:ext>
            </p:extLst>
          </p:nvPr>
        </p:nvGraphicFramePr>
        <p:xfrm>
          <a:off x="3518273" y="3371931"/>
          <a:ext cx="5849957" cy="296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>
            <a:extLst>
              <a:ext uri="{FF2B5EF4-FFF2-40B4-BE49-F238E27FC236}">
                <a16:creationId xmlns="" xmlns:a16="http://schemas.microsoft.com/office/drawing/2014/main" id="{11EAF269-3C47-3746-9AC2-B4DC06F9F9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200648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87" name="CustomShape 1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="" xmlns:a16="http://schemas.microsoft.com/office/drawing/2014/main" id="{33948A31-F5FF-9E43-BF8B-8D5BC9BE5A90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 algn="ctr"/>
            <a:r>
              <a:rPr lang="es-ES" dirty="0" smtClean="0"/>
              <a:t>ZEIN DA ZURE IRITZIA ARABAKO ENPLEGUAREN EGOERARI BURUZ?</a:t>
            </a:r>
            <a:endParaRPr lang="es-E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="" xmlns:a16="http://schemas.microsoft.com/office/drawing/2014/main" id="{77A93CFC-8FDA-430C-B04B-EFFAC35EF2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4357459"/>
              </p:ext>
            </p:extLst>
          </p:nvPr>
        </p:nvGraphicFramePr>
        <p:xfrm>
          <a:off x="8104094" y="1183336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stomShape 6">
            <a:extLst>
              <a:ext uri="{FF2B5EF4-FFF2-40B4-BE49-F238E27FC236}">
                <a16:creationId xmlns="" xmlns:a16="http://schemas.microsoft.com/office/drawing/2014/main" id="{23BC83BC-191B-434B-BE3E-B332EF49A8B0}"/>
              </a:ext>
            </a:extLst>
          </p:cNvPr>
          <p:cNvSpPr/>
          <p:nvPr/>
        </p:nvSpPr>
        <p:spPr>
          <a:xfrm>
            <a:off x="8154376" y="1078371"/>
            <a:ext cx="931680" cy="453240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8">
            <a:extLst>
              <a:ext uri="{FF2B5EF4-FFF2-40B4-BE49-F238E27FC236}">
                <a16:creationId xmlns="" xmlns:a16="http://schemas.microsoft.com/office/drawing/2014/main" id="{86954CB8-37C6-4006-BE83-C26F71C607CC}"/>
              </a:ext>
            </a:extLst>
          </p:cNvPr>
          <p:cNvSpPr/>
          <p:nvPr/>
        </p:nvSpPr>
        <p:spPr>
          <a:xfrm rot="10800000" flipV="1">
            <a:off x="7247935" y="1085680"/>
            <a:ext cx="908100" cy="45324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ONA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9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ETA, ZURE IRITZIZ, ARABAKO ENPLEGUAREN EGOERA NOLA DAGO DUELA URTEBETEKOAREKIN ALDERATUTA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0" name="CustomShape 3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Arabako egoera ekonomikoaren eta enpleguaren balorazioa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1" name="CustomShape 4"/>
          <p:cNvSpPr/>
          <p:nvPr/>
        </p:nvSpPr>
        <p:spPr>
          <a:xfrm rot="10800000" flipV="1">
            <a:off x="914400" y="5989680"/>
            <a:ext cx="399492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2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4" name="Line 6"/>
          <p:cNvSpPr/>
          <p:nvPr/>
        </p:nvSpPr>
        <p:spPr>
          <a:xfrm>
            <a:off x="492840" y="294012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5" name="Line 7"/>
          <p:cNvSpPr/>
          <p:nvPr/>
        </p:nvSpPr>
        <p:spPr>
          <a:xfrm>
            <a:off x="492840" y="200808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3" name="Object 3">
            <a:extLst>
              <a:ext uri="{FF2B5EF4-FFF2-40B4-BE49-F238E27FC236}">
                <a16:creationId xmlns="" xmlns:a16="http://schemas.microsoft.com/office/drawing/2014/main" id="{F9C990C3-6A1D-BB46-BA75-8C8BE98532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784076"/>
              </p:ext>
            </p:extLst>
          </p:nvPr>
        </p:nvGraphicFramePr>
        <p:xfrm>
          <a:off x="305897" y="1199603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96" name="CustomShape 8"/>
          <p:cNvSpPr/>
          <p:nvPr/>
        </p:nvSpPr>
        <p:spPr>
          <a:xfrm>
            <a:off x="409320" y="1610280"/>
            <a:ext cx="1257480" cy="29736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7" name="CustomShape 9"/>
          <p:cNvSpPr/>
          <p:nvPr/>
        </p:nvSpPr>
        <p:spPr>
          <a:xfrm rot="16200000">
            <a:off x="82440" y="2359800"/>
            <a:ext cx="8582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8" name="CustomShape 10"/>
          <p:cNvSpPr/>
          <p:nvPr/>
        </p:nvSpPr>
        <p:spPr>
          <a:xfrm rot="16200000">
            <a:off x="-871920" y="4259520"/>
            <a:ext cx="27680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5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500" name="CustomShape 1"/>
          <p:cNvSpPr/>
          <p:nvPr/>
        </p:nvSpPr>
        <p:spPr>
          <a:xfrm>
            <a:off x="5713560" y="704159"/>
            <a:ext cx="4086360" cy="1920507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</a:t>
            </a:r>
            <a:r>
              <a:rPr lang="es-ES" sz="1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Foru</a:t>
            </a:r>
            <a:r>
              <a:rPr lang="es-ES" sz="1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endParaRPr lang="es-ES" sz="14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B.4.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endParaRPr lang="es-ES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5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502" name="CustomShape 1"/>
          <p:cNvSpPr/>
          <p:nvPr/>
        </p:nvSpPr>
        <p:spPr>
          <a:xfrm>
            <a:off x="4973400" y="744840"/>
            <a:ext cx="4675680" cy="113508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Arabako Foru Aldundiaren balorazio xehatua eta orokorra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400" b="1" strike="noStrike" spc="-1">
                <a:solidFill>
                  <a:srgbClr val="93CDD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B.3.2. Balorazio orokorra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3" name="Object 3">
            <a:extLst>
              <a:ext uri="{FF2B5EF4-FFF2-40B4-BE49-F238E27FC236}">
                <a16:creationId xmlns="" xmlns:a16="http://schemas.microsoft.com/office/drawing/2014/main" id="{B707E7CC-1713-4B47-9F05-A341F33EEB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844546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03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4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6" name="CustomShape 4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7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1" name="CustomShape 7"/>
          <p:cNvSpPr/>
          <p:nvPr/>
        </p:nvSpPr>
        <p:spPr>
          <a:xfrm>
            <a:off x="7563600" y="1568880"/>
            <a:ext cx="516600" cy="4222080"/>
          </a:xfrm>
          <a:prstGeom prst="rect">
            <a:avLst/>
          </a:prstGeom>
          <a:noFill/>
          <a:ln w="19080">
            <a:solidFill>
              <a:srgbClr val="25406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2" name="CustomShape 8"/>
          <p:cNvSpPr/>
          <p:nvPr/>
        </p:nvSpPr>
        <p:spPr>
          <a:xfrm rot="10800000" flipV="1">
            <a:off x="7367670" y="1137250"/>
            <a:ext cx="908100" cy="45324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ONA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13" name="Table 9"/>
          <p:cNvGraphicFramePr/>
          <p:nvPr/>
        </p:nvGraphicFramePr>
        <p:xfrm>
          <a:off x="7599240" y="1568880"/>
          <a:ext cx="444960" cy="4233240"/>
        </p:xfrm>
        <a:graphic>
          <a:graphicData uri="http://schemas.openxmlformats.org/drawingml/2006/table">
            <a:tbl>
              <a:tblPr/>
              <a:tblGrid>
                <a:gridCol w="444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55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51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49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47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45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41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39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36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29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28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5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27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26</a:t>
                      </a:r>
                      <a:endParaRPr lang="es-ES" sz="10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4" name="Object 3">
            <a:extLst>
              <a:ext uri="{FF2B5EF4-FFF2-40B4-BE49-F238E27FC236}">
                <a16:creationId xmlns="" xmlns:a16="http://schemas.microsoft.com/office/drawing/2014/main" id="{2C41A450-9749-1142-833F-E09CC9F0F0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4758006"/>
              </p:ext>
            </p:extLst>
          </p:nvPr>
        </p:nvGraphicFramePr>
        <p:xfrm>
          <a:off x="8264423" y="1332252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0" name="CustomShape 6"/>
          <p:cNvSpPr/>
          <p:nvPr/>
        </p:nvSpPr>
        <p:spPr>
          <a:xfrm>
            <a:off x="8371659" y="1207980"/>
            <a:ext cx="931680" cy="453240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5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6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517" name="Content Placeholder 13"/>
          <p:cNvGraphicFramePr/>
          <p:nvPr>
            <p:extLst>
              <p:ext uri="{D42A27DB-BD31-4B8C-83A1-F6EECF244321}">
                <p14:modId xmlns:p14="http://schemas.microsoft.com/office/powerpoint/2010/main" val="236985136"/>
              </p:ext>
            </p:extLst>
          </p:nvPr>
        </p:nvGraphicFramePr>
        <p:xfrm>
          <a:off x="342720" y="3612960"/>
          <a:ext cx="9220320" cy="194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8" name="CustomShape 4"/>
          <p:cNvSpPr/>
          <p:nvPr/>
        </p:nvSpPr>
        <p:spPr>
          <a:xfrm>
            <a:off x="236520" y="352188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«Araba Konektatua» plana, zeinak arabar guztiei Interneterako sarbidea edukitzea ahalbidetzen dien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19" name="Content Placeholder 13"/>
          <p:cNvGraphicFramePr/>
          <p:nvPr>
            <p:extLst>
              <p:ext uri="{D42A27DB-BD31-4B8C-83A1-F6EECF244321}">
                <p14:modId xmlns:p14="http://schemas.microsoft.com/office/powerpoint/2010/main" val="1445187506"/>
              </p:ext>
            </p:extLst>
          </p:nvPr>
        </p:nvGraphicFramePr>
        <p:xfrm>
          <a:off x="342720" y="1343160"/>
          <a:ext cx="9220320" cy="196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0" name="CustomShape 5"/>
          <p:cNvSpPr/>
          <p:nvPr/>
        </p:nvSpPr>
        <p:spPr>
          <a:xfrm>
            <a:off x="1671840" y="309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1" name="CustomShape 6"/>
          <p:cNvSpPr/>
          <p:nvPr/>
        </p:nvSpPr>
        <p:spPr>
          <a:xfrm>
            <a:off x="3556080" y="309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2" name="CustomShape 7"/>
          <p:cNvSpPr/>
          <p:nvPr/>
        </p:nvSpPr>
        <p:spPr>
          <a:xfrm>
            <a:off x="875520" y="284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3" name="CustomShape 8"/>
          <p:cNvSpPr/>
          <p:nvPr/>
        </p:nvSpPr>
        <p:spPr>
          <a:xfrm>
            <a:off x="236520" y="125460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Forondako aireportua berriz ireki izana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24" name="Imagen 21"/>
          <p:cNvPicPr/>
          <p:nvPr/>
        </p:nvPicPr>
        <p:blipFill>
          <a:blip r:embed="rId4"/>
          <a:srcRect l="42218" t="6319" r="18801" b="82209"/>
          <a:stretch/>
        </p:blipFill>
        <p:spPr>
          <a:xfrm>
            <a:off x="6012720" y="1398240"/>
            <a:ext cx="3371040" cy="202680"/>
          </a:xfrm>
          <a:prstGeom prst="rect">
            <a:avLst/>
          </a:prstGeom>
          <a:ln>
            <a:noFill/>
          </a:ln>
        </p:spPr>
      </p:pic>
      <p:sp>
        <p:nvSpPr>
          <p:cNvPr id="525" name="CustomShape 9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6" name="Line 10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7" name="CustomShape 11"/>
          <p:cNvSpPr/>
          <p:nvPr/>
        </p:nvSpPr>
        <p:spPr>
          <a:xfrm>
            <a:off x="1671840" y="534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8" name="CustomShape 12"/>
          <p:cNvSpPr/>
          <p:nvPr/>
        </p:nvSpPr>
        <p:spPr>
          <a:xfrm>
            <a:off x="3556080" y="534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9" name="CustomShape 13"/>
          <p:cNvSpPr/>
          <p:nvPr/>
        </p:nvSpPr>
        <p:spPr>
          <a:xfrm>
            <a:off x="875520" y="509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1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2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3" name="CustomShape 4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4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535" name="Content Placeholder 13"/>
          <p:cNvGraphicFramePr/>
          <p:nvPr>
            <p:extLst>
              <p:ext uri="{D42A27DB-BD31-4B8C-83A1-F6EECF244321}">
                <p14:modId xmlns:p14="http://schemas.microsoft.com/office/powerpoint/2010/main" val="2118630653"/>
              </p:ext>
            </p:extLst>
          </p:nvPr>
        </p:nvGraphicFramePr>
        <p:xfrm>
          <a:off x="342720" y="1354680"/>
          <a:ext cx="9220320" cy="2077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6" name="CustomShape 6"/>
          <p:cNvSpPr/>
          <p:nvPr/>
        </p:nvSpPr>
        <p:spPr>
          <a:xfrm>
            <a:off x="236520" y="124668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Garoñako zentral nuklearra itxi izana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37" name="Imagen 25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1416240"/>
            <a:ext cx="3371040" cy="202680"/>
          </a:xfrm>
          <a:prstGeom prst="rect">
            <a:avLst/>
          </a:prstGeom>
          <a:ln>
            <a:noFill/>
          </a:ln>
        </p:spPr>
      </p:pic>
      <p:graphicFrame>
        <p:nvGraphicFramePr>
          <p:cNvPr id="538" name="Content Placeholder 13"/>
          <p:cNvGraphicFramePr/>
          <p:nvPr>
            <p:extLst>
              <p:ext uri="{D42A27DB-BD31-4B8C-83A1-F6EECF244321}">
                <p14:modId xmlns:p14="http://schemas.microsoft.com/office/powerpoint/2010/main" val="922226488"/>
              </p:ext>
            </p:extLst>
          </p:nvPr>
        </p:nvGraphicFramePr>
        <p:xfrm>
          <a:off x="342720" y="3617280"/>
          <a:ext cx="9220320" cy="2007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39" name="CustomShape 7"/>
          <p:cNvSpPr/>
          <p:nvPr/>
        </p:nvSpPr>
        <p:spPr>
          <a:xfrm>
            <a:off x="236520" y="353232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 sarbide, komunikazio eta errepideen hobekuntza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0" name="Imagen 47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3665880"/>
            <a:ext cx="3371040" cy="202680"/>
          </a:xfrm>
          <a:prstGeom prst="rect">
            <a:avLst/>
          </a:prstGeom>
          <a:ln>
            <a:noFill/>
          </a:ln>
        </p:spPr>
      </p:pic>
      <p:sp>
        <p:nvSpPr>
          <p:cNvPr id="541" name="CustomShape 8"/>
          <p:cNvSpPr/>
          <p:nvPr/>
        </p:nvSpPr>
        <p:spPr>
          <a:xfrm>
            <a:off x="1671840" y="309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2" name="CustomShape 9"/>
          <p:cNvSpPr/>
          <p:nvPr/>
        </p:nvSpPr>
        <p:spPr>
          <a:xfrm>
            <a:off x="3556080" y="309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3" name="CustomShape 10"/>
          <p:cNvSpPr/>
          <p:nvPr/>
        </p:nvSpPr>
        <p:spPr>
          <a:xfrm>
            <a:off x="875520" y="284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4" name="CustomShape 11"/>
          <p:cNvSpPr/>
          <p:nvPr/>
        </p:nvSpPr>
        <p:spPr>
          <a:xfrm>
            <a:off x="1671840" y="534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5" name="CustomShape 12"/>
          <p:cNvSpPr/>
          <p:nvPr/>
        </p:nvSpPr>
        <p:spPr>
          <a:xfrm>
            <a:off x="3556080" y="534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6" name="CustomShape 13"/>
          <p:cNvSpPr/>
          <p:nvPr/>
        </p:nvSpPr>
        <p:spPr>
          <a:xfrm>
            <a:off x="875520" y="509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4 Imagen"/>
          <p:cNvPicPr/>
          <p:nvPr/>
        </p:nvPicPr>
        <p:blipFill>
          <a:blip r:embed="rId2"/>
          <a:stretch/>
        </p:blipFill>
        <p:spPr>
          <a:xfrm>
            <a:off x="480600" y="3371400"/>
            <a:ext cx="3744360" cy="280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0" name="CustomShape 1"/>
          <p:cNvSpPr/>
          <p:nvPr/>
        </p:nvSpPr>
        <p:spPr>
          <a:xfrm>
            <a:off x="516240" y="1979640"/>
            <a:ext cx="5023440" cy="537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512640" indent="-512280">
              <a:lnSpc>
                <a:spcPct val="100000"/>
              </a:lnSpc>
            </a:pPr>
            <a:r>
              <a:rPr lang="es-ES" sz="2000" b="1" strike="noStrike" cap="all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 – HELBURUAK ETA METODOLOGIA</a:t>
            </a:r>
            <a:endParaRPr lang="es-E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6275160" y="884520"/>
            <a:ext cx="3286440" cy="53784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7600" indent="-834840">
              <a:lnSpc>
                <a:spcPct val="110000"/>
              </a:lnSpc>
            </a:pPr>
            <a:r>
              <a:rPr lang="es-E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A.1. Ikerketaren helburuak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A.2. Fitxa teknikoa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8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9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550" name="Content Placeholder 13"/>
          <p:cNvGraphicFramePr/>
          <p:nvPr>
            <p:extLst>
              <p:ext uri="{D42A27DB-BD31-4B8C-83A1-F6EECF244321}">
                <p14:modId xmlns:p14="http://schemas.microsoft.com/office/powerpoint/2010/main" val="1006938987"/>
              </p:ext>
            </p:extLst>
          </p:nvPr>
        </p:nvGraphicFramePr>
        <p:xfrm>
          <a:off x="342720" y="1356120"/>
          <a:ext cx="9220320" cy="208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1" name="CustomShape 4"/>
          <p:cNvSpPr/>
          <p:nvPr/>
        </p:nvSpPr>
        <p:spPr>
          <a:xfrm>
            <a:off x="236520" y="131472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Kultura sustatzen laguntzea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52" name="Imagen 46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1427400"/>
            <a:ext cx="3371040" cy="202680"/>
          </a:xfrm>
          <a:prstGeom prst="rect">
            <a:avLst/>
          </a:prstGeom>
          <a:ln>
            <a:noFill/>
          </a:ln>
        </p:spPr>
      </p:pic>
      <p:graphicFrame>
        <p:nvGraphicFramePr>
          <p:cNvPr id="553" name="Content Placeholder 13"/>
          <p:cNvGraphicFramePr/>
          <p:nvPr>
            <p:extLst>
              <p:ext uri="{D42A27DB-BD31-4B8C-83A1-F6EECF244321}">
                <p14:modId xmlns:p14="http://schemas.microsoft.com/office/powerpoint/2010/main" val="2855364631"/>
              </p:ext>
            </p:extLst>
          </p:nvPr>
        </p:nvGraphicFramePr>
        <p:xfrm>
          <a:off x="342720" y="3619080"/>
          <a:ext cx="9220320" cy="200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54" name="Imagen 54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3696480"/>
            <a:ext cx="3371040" cy="202680"/>
          </a:xfrm>
          <a:prstGeom prst="rect">
            <a:avLst/>
          </a:prstGeom>
          <a:ln>
            <a:noFill/>
          </a:ln>
        </p:spPr>
      </p:pic>
      <p:sp>
        <p:nvSpPr>
          <p:cNvPr id="555" name="CustomShape 5"/>
          <p:cNvSpPr/>
          <p:nvPr/>
        </p:nvSpPr>
        <p:spPr>
          <a:xfrm>
            <a:off x="236520" y="355464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Gizonen eta emakumeen arteko berdintasuna bultzatzea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6" name="CustomShape 6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7" name="Line 7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8" name="CustomShape 8"/>
          <p:cNvSpPr/>
          <p:nvPr/>
        </p:nvSpPr>
        <p:spPr>
          <a:xfrm>
            <a:off x="1671840" y="309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9" name="CustomShape 9"/>
          <p:cNvSpPr/>
          <p:nvPr/>
        </p:nvSpPr>
        <p:spPr>
          <a:xfrm>
            <a:off x="3556080" y="309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0" name="CustomShape 10"/>
          <p:cNvSpPr/>
          <p:nvPr/>
        </p:nvSpPr>
        <p:spPr>
          <a:xfrm>
            <a:off x="875520" y="284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1" name="CustomShape 11"/>
          <p:cNvSpPr/>
          <p:nvPr/>
        </p:nvSpPr>
        <p:spPr>
          <a:xfrm>
            <a:off x="1671840" y="534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2" name="CustomShape 12"/>
          <p:cNvSpPr/>
          <p:nvPr/>
        </p:nvSpPr>
        <p:spPr>
          <a:xfrm>
            <a:off x="3556080" y="534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3" name="CustomShape 13"/>
          <p:cNvSpPr/>
          <p:nvPr/>
        </p:nvSpPr>
        <p:spPr>
          <a:xfrm>
            <a:off x="875520" y="509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5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</a:t>
            </a: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6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567" name="Content Placeholder 13"/>
          <p:cNvGraphicFramePr/>
          <p:nvPr>
            <p:extLst>
              <p:ext uri="{D42A27DB-BD31-4B8C-83A1-F6EECF244321}">
                <p14:modId xmlns:p14="http://schemas.microsoft.com/office/powerpoint/2010/main" val="1800589771"/>
              </p:ext>
            </p:extLst>
          </p:nvPr>
        </p:nvGraphicFramePr>
        <p:xfrm>
          <a:off x="319320" y="1346400"/>
          <a:ext cx="9258120" cy="212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68" name="CustomShape 4"/>
          <p:cNvSpPr/>
          <p:nvPr/>
        </p:nvSpPr>
        <p:spPr>
          <a:xfrm>
            <a:off x="301680" y="130572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Gizarte-zerbitzuak (Arabako Foru Aldundiaren gizarte-arloko zerbitzuak, laguntzak edo prestazioak)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69" name="Imagen 31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1660320"/>
            <a:ext cx="3371040" cy="202680"/>
          </a:xfrm>
          <a:prstGeom prst="rect">
            <a:avLst/>
          </a:prstGeom>
          <a:ln>
            <a:noFill/>
          </a:ln>
        </p:spPr>
      </p:pic>
      <p:graphicFrame>
        <p:nvGraphicFramePr>
          <p:cNvPr id="570" name="Content Placeholder 13"/>
          <p:cNvGraphicFramePr/>
          <p:nvPr>
            <p:extLst>
              <p:ext uri="{D42A27DB-BD31-4B8C-83A1-F6EECF244321}">
                <p14:modId xmlns:p14="http://schemas.microsoft.com/office/powerpoint/2010/main" val="2847314818"/>
              </p:ext>
            </p:extLst>
          </p:nvPr>
        </p:nvGraphicFramePr>
        <p:xfrm>
          <a:off x="342720" y="3608280"/>
          <a:ext cx="9220320" cy="19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71" name="CustomShape 5"/>
          <p:cNvSpPr/>
          <p:nvPr/>
        </p:nvSpPr>
        <p:spPr>
          <a:xfrm>
            <a:off x="236520" y="353232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Mendekotasuna eta/edo desgaitasuna duten pertsonentzako laguntzak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2" name="Imagen 40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3671280"/>
            <a:ext cx="3371040" cy="202680"/>
          </a:xfrm>
          <a:prstGeom prst="rect">
            <a:avLst/>
          </a:prstGeom>
          <a:ln>
            <a:noFill/>
          </a:ln>
        </p:spPr>
      </p:pic>
      <p:sp>
        <p:nvSpPr>
          <p:cNvPr id="573" name="CustomShape 6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4" name="Line 7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5" name="CustomShape 8"/>
          <p:cNvSpPr/>
          <p:nvPr/>
        </p:nvSpPr>
        <p:spPr>
          <a:xfrm>
            <a:off x="1671840" y="320580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6" name="CustomShape 9"/>
          <p:cNvSpPr/>
          <p:nvPr/>
        </p:nvSpPr>
        <p:spPr>
          <a:xfrm>
            <a:off x="3556080" y="320580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7" name="CustomShape 10"/>
          <p:cNvSpPr/>
          <p:nvPr/>
        </p:nvSpPr>
        <p:spPr>
          <a:xfrm>
            <a:off x="875520" y="294948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8" name="CustomShape 11"/>
          <p:cNvSpPr/>
          <p:nvPr/>
        </p:nvSpPr>
        <p:spPr>
          <a:xfrm>
            <a:off x="1671840" y="534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9" name="CustomShape 12"/>
          <p:cNvSpPr/>
          <p:nvPr/>
        </p:nvSpPr>
        <p:spPr>
          <a:xfrm>
            <a:off x="3556080" y="534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0" name="CustomShape 13"/>
          <p:cNvSpPr/>
          <p:nvPr/>
        </p:nvSpPr>
        <p:spPr>
          <a:xfrm>
            <a:off x="875520" y="509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2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HAUETAN? 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3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4" name="CustomShape 4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5" name="Line 5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586" name="Content Placeholder 13"/>
          <p:cNvGraphicFramePr/>
          <p:nvPr>
            <p:extLst>
              <p:ext uri="{D42A27DB-BD31-4B8C-83A1-F6EECF244321}">
                <p14:modId xmlns:p14="http://schemas.microsoft.com/office/powerpoint/2010/main" val="1674873855"/>
              </p:ext>
            </p:extLst>
          </p:nvPr>
        </p:nvGraphicFramePr>
        <p:xfrm>
          <a:off x="342720" y="1352520"/>
          <a:ext cx="9220320" cy="19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7" name="CustomShape 6"/>
          <p:cNvSpPr/>
          <p:nvPr/>
        </p:nvSpPr>
        <p:spPr>
          <a:xfrm>
            <a:off x="236520" y="127872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Iruzur fiskalaren jarraipena eta kontrola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8" name="Imagen 29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1409400"/>
            <a:ext cx="3371040" cy="202680"/>
          </a:xfrm>
          <a:prstGeom prst="rect">
            <a:avLst/>
          </a:prstGeom>
          <a:ln>
            <a:noFill/>
          </a:ln>
        </p:spPr>
      </p:pic>
      <p:graphicFrame>
        <p:nvGraphicFramePr>
          <p:cNvPr id="589" name="Content Placeholder 13"/>
          <p:cNvGraphicFramePr/>
          <p:nvPr>
            <p:extLst>
              <p:ext uri="{D42A27DB-BD31-4B8C-83A1-F6EECF244321}">
                <p14:modId xmlns:p14="http://schemas.microsoft.com/office/powerpoint/2010/main" val="1024061548"/>
              </p:ext>
            </p:extLst>
          </p:nvPr>
        </p:nvGraphicFramePr>
        <p:xfrm>
          <a:off x="342720" y="3621600"/>
          <a:ext cx="9220320" cy="202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90" name="Imagen 48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3685680"/>
            <a:ext cx="3371040" cy="202680"/>
          </a:xfrm>
          <a:prstGeom prst="rect">
            <a:avLst/>
          </a:prstGeom>
          <a:ln>
            <a:noFill/>
          </a:ln>
        </p:spPr>
      </p:pic>
      <p:sp>
        <p:nvSpPr>
          <p:cNvPr id="591" name="CustomShape 7"/>
          <p:cNvSpPr/>
          <p:nvPr/>
        </p:nvSpPr>
        <p:spPr>
          <a:xfrm>
            <a:off x="236520" y="353196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Abiadura handiko trena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2" name="CustomShape 8"/>
          <p:cNvSpPr/>
          <p:nvPr/>
        </p:nvSpPr>
        <p:spPr>
          <a:xfrm>
            <a:off x="1671840" y="309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3" name="CustomShape 9"/>
          <p:cNvSpPr/>
          <p:nvPr/>
        </p:nvSpPr>
        <p:spPr>
          <a:xfrm>
            <a:off x="3556080" y="309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4" name="CustomShape 10"/>
          <p:cNvSpPr/>
          <p:nvPr/>
        </p:nvSpPr>
        <p:spPr>
          <a:xfrm>
            <a:off x="875520" y="284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5" name="CustomShape 11"/>
          <p:cNvSpPr/>
          <p:nvPr/>
        </p:nvSpPr>
        <p:spPr>
          <a:xfrm>
            <a:off x="1671840" y="534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6" name="CustomShape 12"/>
          <p:cNvSpPr/>
          <p:nvPr/>
        </p:nvSpPr>
        <p:spPr>
          <a:xfrm>
            <a:off x="3556080" y="534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7" name="CustomShape 13"/>
          <p:cNvSpPr/>
          <p:nvPr/>
        </p:nvSpPr>
        <p:spPr>
          <a:xfrm>
            <a:off x="875520" y="509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Arabako Foru Aldundiaren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9" name="CustomShape 2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NOLAKO BALORAZIOA EMATEN DIOZU ARABAKO FORU ALDUNDIAREN LANARI ORAIN AIPATUKO DIZKIZUDAN ARLO HAUETAN? 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0" name="CustomShape 3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01" name="Content Placeholder 13"/>
          <p:cNvGraphicFramePr/>
          <p:nvPr>
            <p:extLst>
              <p:ext uri="{D42A27DB-BD31-4B8C-83A1-F6EECF244321}">
                <p14:modId xmlns:p14="http://schemas.microsoft.com/office/powerpoint/2010/main" val="2557170672"/>
              </p:ext>
            </p:extLst>
          </p:nvPr>
        </p:nvGraphicFramePr>
        <p:xfrm>
          <a:off x="357120" y="1351800"/>
          <a:ext cx="9220320" cy="195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2" name="CustomShape 4"/>
          <p:cNvSpPr/>
          <p:nvPr/>
        </p:nvSpPr>
        <p:spPr>
          <a:xfrm>
            <a:off x="282600" y="131004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Ekonomia-sustapena eta enplegua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3" name="Imagen 50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1398240"/>
            <a:ext cx="3371040" cy="202680"/>
          </a:xfrm>
          <a:prstGeom prst="rect">
            <a:avLst/>
          </a:prstGeom>
          <a:ln>
            <a:noFill/>
          </a:ln>
        </p:spPr>
      </p:pic>
      <p:graphicFrame>
        <p:nvGraphicFramePr>
          <p:cNvPr id="604" name="Content Placeholder 13"/>
          <p:cNvGraphicFramePr/>
          <p:nvPr>
            <p:extLst>
              <p:ext uri="{D42A27DB-BD31-4B8C-83A1-F6EECF244321}">
                <p14:modId xmlns:p14="http://schemas.microsoft.com/office/powerpoint/2010/main" val="2239617091"/>
              </p:ext>
            </p:extLst>
          </p:nvPr>
        </p:nvGraphicFramePr>
        <p:xfrm>
          <a:off x="349920" y="3614040"/>
          <a:ext cx="9220320" cy="193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05" name="CustomShape 5"/>
          <p:cNvSpPr/>
          <p:nvPr/>
        </p:nvSpPr>
        <p:spPr>
          <a:xfrm>
            <a:off x="243720" y="3608280"/>
            <a:ext cx="9330840" cy="418680"/>
          </a:xfrm>
          <a:prstGeom prst="snip2DiagRect">
            <a:avLst>
              <a:gd name="adj1" fmla="val 0"/>
              <a:gd name="adj2" fmla="val 16667"/>
            </a:avLst>
          </a:prstGeom>
          <a:noFill/>
          <a:ln w="25560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1" strike="noStrike" spc="-1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Gizarte-laguntzen jarraipena eta kontrola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6" name="Imagen 59"/>
          <p:cNvPicPr/>
          <p:nvPr/>
        </p:nvPicPr>
        <p:blipFill>
          <a:blip r:embed="rId3"/>
          <a:srcRect l="42218" t="6319" r="18801" b="82209"/>
          <a:stretch/>
        </p:blipFill>
        <p:spPr>
          <a:xfrm>
            <a:off x="6012720" y="3704040"/>
            <a:ext cx="3371040" cy="202680"/>
          </a:xfrm>
          <a:prstGeom prst="rect">
            <a:avLst/>
          </a:prstGeom>
          <a:ln>
            <a:noFill/>
          </a:ln>
        </p:spPr>
      </p:pic>
      <p:sp>
        <p:nvSpPr>
          <p:cNvPr id="607" name="CustomShape 6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8" name="Line 7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9" name="CustomShape 8"/>
          <p:cNvSpPr/>
          <p:nvPr/>
        </p:nvSpPr>
        <p:spPr>
          <a:xfrm>
            <a:off x="1671840" y="309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0" name="CustomShape 9"/>
          <p:cNvSpPr/>
          <p:nvPr/>
        </p:nvSpPr>
        <p:spPr>
          <a:xfrm>
            <a:off x="3556080" y="309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1" name="CustomShape 10"/>
          <p:cNvSpPr/>
          <p:nvPr/>
        </p:nvSpPr>
        <p:spPr>
          <a:xfrm>
            <a:off x="875520" y="284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2" name="CustomShape 11"/>
          <p:cNvSpPr/>
          <p:nvPr/>
        </p:nvSpPr>
        <p:spPr>
          <a:xfrm>
            <a:off x="1671840" y="5348160"/>
            <a:ext cx="184212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3" name="CustomShape 12"/>
          <p:cNvSpPr/>
          <p:nvPr/>
        </p:nvSpPr>
        <p:spPr>
          <a:xfrm>
            <a:off x="3556080" y="5348160"/>
            <a:ext cx="575496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4" name="CustomShape 13"/>
          <p:cNvSpPr/>
          <p:nvPr/>
        </p:nvSpPr>
        <p:spPr>
          <a:xfrm>
            <a:off x="875520" y="5091840"/>
            <a:ext cx="636120" cy="42984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5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616" name="CustomShape 1"/>
          <p:cNvSpPr/>
          <p:nvPr/>
        </p:nvSpPr>
        <p:spPr>
          <a:xfrm>
            <a:off x="4973400" y="744840"/>
            <a:ext cx="4675680" cy="113508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Arabako Foru Aldundiaren balorazio xehatua eta orokorra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B.3.1. Balorazio xehatua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400" b="1" strike="noStrike" spc="-1">
                <a:solidFill>
                  <a:srgbClr val="93CDD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B.3.2. Balorazio orokorra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CustomShape 1"/>
          <p:cNvSpPr/>
          <p:nvPr/>
        </p:nvSpPr>
        <p:spPr>
          <a:xfrm>
            <a:off x="4860720" y="-233280"/>
            <a:ext cx="183960" cy="46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/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8" name="CustomShape 2"/>
          <p:cNvSpPr/>
          <p:nvPr/>
        </p:nvSpPr>
        <p:spPr>
          <a:xfrm>
            <a:off x="393120" y="47160"/>
            <a:ext cx="741348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B.3.2. Arabako Foru Aldundiaren balorazio orokorra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619" name="Object 10"/>
          <p:cNvGraphicFramePr/>
          <p:nvPr/>
        </p:nvGraphicFramePr>
        <p:xfrm>
          <a:off x="1173960" y="1179720"/>
          <a:ext cx="5155200" cy="4191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20" name="Imagen 9"/>
          <p:cNvPicPr/>
          <p:nvPr/>
        </p:nvPicPr>
        <p:blipFill>
          <a:blip r:embed="rId4"/>
          <a:stretch/>
        </p:blipFill>
        <p:spPr>
          <a:xfrm>
            <a:off x="2916720" y="2354400"/>
            <a:ext cx="1376640" cy="1155600"/>
          </a:xfrm>
          <a:prstGeom prst="rect">
            <a:avLst/>
          </a:prstGeom>
          <a:ln>
            <a:noFill/>
          </a:ln>
        </p:spPr>
      </p:pic>
      <p:pic>
        <p:nvPicPr>
          <p:cNvPr id="621" name="Picture 4"/>
          <p:cNvPicPr/>
          <p:nvPr/>
        </p:nvPicPr>
        <p:blipFill>
          <a:blip r:embed="rId5"/>
          <a:stretch/>
        </p:blipFill>
        <p:spPr>
          <a:xfrm>
            <a:off x="3273480" y="2837880"/>
            <a:ext cx="594000" cy="594000"/>
          </a:xfrm>
          <a:prstGeom prst="rect">
            <a:avLst/>
          </a:prstGeom>
          <a:ln>
            <a:noFill/>
          </a:ln>
        </p:spPr>
      </p:pic>
      <p:sp>
        <p:nvSpPr>
          <p:cNvPr id="622" name="CustomShape 3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ETA, ORO HAR, ZER IRUDITZEN ZAIZU ARABAKO FORU ALDUNDIAREN KUDEAKETA? 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3" name="CustomShape 4"/>
          <p:cNvSpPr/>
          <p:nvPr/>
        </p:nvSpPr>
        <p:spPr>
          <a:xfrm>
            <a:off x="6603480" y="1266840"/>
            <a:ext cx="863640" cy="863640"/>
          </a:xfrm>
          <a:prstGeom prst="star16">
            <a:avLst>
              <a:gd name="adj" fmla="val 44087"/>
            </a:avLst>
          </a:prstGeom>
          <a:solidFill>
            <a:srgbClr val="254061"/>
          </a:solidFill>
          <a:ln w="25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4" name="CustomShape 5"/>
          <p:cNvSpPr/>
          <p:nvPr/>
        </p:nvSpPr>
        <p:spPr>
          <a:xfrm>
            <a:off x="6730200" y="1393200"/>
            <a:ext cx="610560" cy="610560"/>
          </a:xfrm>
          <a:prstGeom prst="ellipse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5" name="CustomShape 6"/>
          <p:cNvSpPr/>
          <p:nvPr/>
        </p:nvSpPr>
        <p:spPr>
          <a:xfrm>
            <a:off x="6761160" y="1424160"/>
            <a:ext cx="548640" cy="548640"/>
          </a:xfrm>
          <a:prstGeom prst="ellipse">
            <a:avLst/>
          </a:prstGeom>
          <a:solidFill>
            <a:srgbClr val="254061"/>
          </a:solidFill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s-ES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% 47</a:t>
            </a:r>
            <a:endParaRPr lang="es-E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6" name="CustomShape 7"/>
          <p:cNvSpPr/>
          <p:nvPr/>
        </p:nvSpPr>
        <p:spPr>
          <a:xfrm>
            <a:off x="4939560" y="1530360"/>
            <a:ext cx="1333800" cy="33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es-ES" sz="11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OSO + NAHIKO ONA</a:t>
            </a:r>
            <a:endParaRPr lang="es-ES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7" name="CustomShape 8"/>
          <p:cNvSpPr/>
          <p:nvPr/>
        </p:nvSpPr>
        <p:spPr>
          <a:xfrm rot="10800000" flipH="1">
            <a:off x="6512400" y="1849320"/>
            <a:ext cx="146880" cy="298080"/>
          </a:xfrm>
          <a:prstGeom prst="chevron">
            <a:avLst>
              <a:gd name="adj" fmla="val 50000"/>
            </a:avLst>
          </a:prstGeom>
          <a:solidFill>
            <a:srgbClr val="254061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8" name="CustomShape 9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4" name="Object 10">
            <a:extLst>
              <a:ext uri="{FF2B5EF4-FFF2-40B4-BE49-F238E27FC236}">
                <a16:creationId xmlns="" xmlns:a16="http://schemas.microsoft.com/office/drawing/2014/main" id="{C5287304-800A-8F44-B3F7-D16B6B182F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178867"/>
              </p:ext>
            </p:extLst>
          </p:nvPr>
        </p:nvGraphicFramePr>
        <p:xfrm>
          <a:off x="1083684" y="1179549"/>
          <a:ext cx="4758902" cy="419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5" name="Gruppieren 423">
            <a:extLst>
              <a:ext uri="{FF2B5EF4-FFF2-40B4-BE49-F238E27FC236}">
                <a16:creationId xmlns="" xmlns:a16="http://schemas.microsoft.com/office/drawing/2014/main" id="{49908732-1A80-214D-A541-D4EFE28785C0}"/>
              </a:ext>
            </a:extLst>
          </p:cNvPr>
          <p:cNvGrpSpPr/>
          <p:nvPr>
            <p:custDataLst>
              <p:tags r:id="rId1"/>
            </p:custDataLst>
          </p:nvPr>
        </p:nvGrpSpPr>
        <p:grpSpPr bwMode="gray">
          <a:xfrm>
            <a:off x="6095658" y="1266718"/>
            <a:ext cx="939821" cy="864000"/>
            <a:chOff x="7556059" y="2277363"/>
            <a:chExt cx="1180686" cy="1180686"/>
          </a:xfrm>
        </p:grpSpPr>
        <p:sp>
          <p:nvSpPr>
            <p:cNvPr id="16" name="Stern mit 16 Zacken 424">
              <a:extLst>
                <a:ext uri="{FF2B5EF4-FFF2-40B4-BE49-F238E27FC236}">
                  <a16:creationId xmlns="" xmlns:a16="http://schemas.microsoft.com/office/drawing/2014/main" id="{EC69A77F-8522-CE43-B3B1-AE3620D4E20E}"/>
                </a:ext>
              </a:extLst>
            </p:cNvPr>
            <p:cNvSpPr/>
            <p:nvPr/>
          </p:nvSpPr>
          <p:spPr bwMode="gray">
            <a:xfrm>
              <a:off x="7556059" y="2277363"/>
              <a:ext cx="1180686" cy="1180686"/>
            </a:xfrm>
            <a:prstGeom prst="star16">
              <a:avLst>
                <a:gd name="adj" fmla="val 44087"/>
              </a:avLst>
            </a:prstGeom>
            <a:solidFill>
              <a:srgbClr val="254061"/>
            </a:solidFill>
            <a:ln w="254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  <p:sp>
          <p:nvSpPr>
            <p:cNvPr id="17" name="Ellipse 425">
              <a:extLst>
                <a:ext uri="{FF2B5EF4-FFF2-40B4-BE49-F238E27FC236}">
                  <a16:creationId xmlns="" xmlns:a16="http://schemas.microsoft.com/office/drawing/2014/main" id="{8B8FC870-FB70-0246-BE79-594DCED7D43B}"/>
                </a:ext>
              </a:extLst>
            </p:cNvPr>
            <p:cNvSpPr/>
            <p:nvPr/>
          </p:nvSpPr>
          <p:spPr bwMode="gray">
            <a:xfrm>
              <a:off x="7729083" y="2450387"/>
              <a:ext cx="834638" cy="834638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  <p:sp>
          <p:nvSpPr>
            <p:cNvPr id="18" name="Ellipse 426">
              <a:extLst>
                <a:ext uri="{FF2B5EF4-FFF2-40B4-BE49-F238E27FC236}">
                  <a16:creationId xmlns="" xmlns:a16="http://schemas.microsoft.com/office/drawing/2014/main" id="{FBC1F73D-A7B6-D04B-A38B-74D8DC2EBCE7}"/>
                </a:ext>
              </a:extLst>
            </p:cNvPr>
            <p:cNvSpPr/>
            <p:nvPr/>
          </p:nvSpPr>
          <p:spPr bwMode="gray">
            <a:xfrm>
              <a:off x="7771220" y="2492524"/>
              <a:ext cx="750364" cy="750364"/>
            </a:xfrm>
            <a:prstGeom prst="ellipse">
              <a:avLst/>
            </a:prstGeom>
            <a:solidFill>
              <a:srgbClr val="254061"/>
            </a:solidFill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0" tIns="0" rIns="0" bIns="0" rtlCol="0" anchor="ctr"/>
            <a:lstStyle/>
            <a:p>
              <a:pPr lvl="0">
                <a:defRPr/>
              </a:pPr>
              <a:r>
                <a:rPr lang="en-US" sz="1600" b="1" kern="0" dirty="0">
                  <a:solidFill>
                    <a:schemeClr val="bg1"/>
                  </a:solidFill>
                  <a:latin typeface="Century Gothic" pitchFamily="34" charset="0"/>
                </a:rPr>
                <a:t>% 47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</p:grpSp>
      <p:sp>
        <p:nvSpPr>
          <p:cNvPr id="19" name="23 CuadroTexto">
            <a:extLst>
              <a:ext uri="{FF2B5EF4-FFF2-40B4-BE49-F238E27FC236}">
                <a16:creationId xmlns="" xmlns:a16="http://schemas.microsoft.com/office/drawing/2014/main" id="{574FD568-BB6E-4F41-A695-182ECAD68B31}"/>
              </a:ext>
            </a:extLst>
          </p:cNvPr>
          <p:cNvSpPr txBox="1"/>
          <p:nvPr/>
        </p:nvSpPr>
        <p:spPr bwMode="gray">
          <a:xfrm>
            <a:off x="4559590" y="1529442"/>
            <a:ext cx="1231452" cy="33855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>
              <a:spcBef>
                <a:spcPts val="600"/>
              </a:spcBef>
              <a:buNone/>
            </a:pPr>
            <a:r>
              <a:rPr lang="es-ES" sz="1100" b="1" dirty="0" smtClean="0">
                <a:latin typeface="Century Gothic" pitchFamily="34" charset="0"/>
              </a:rPr>
              <a:t>OSO ONA + NAHIKO ONA</a:t>
            </a:r>
            <a:endParaRPr lang="es-ES" sz="1100" b="1" dirty="0">
              <a:latin typeface="Century Gothic" pitchFamily="34" charset="0"/>
            </a:endParaRPr>
          </a:p>
        </p:txBody>
      </p:sp>
      <p:sp>
        <p:nvSpPr>
          <p:cNvPr id="20" name="26 Cheurón">
            <a:extLst>
              <a:ext uri="{FF2B5EF4-FFF2-40B4-BE49-F238E27FC236}">
                <a16:creationId xmlns="" xmlns:a16="http://schemas.microsoft.com/office/drawing/2014/main" id="{6F78FBF5-9AB5-CE4E-9E3F-DBA7E7729012}"/>
              </a:ext>
            </a:extLst>
          </p:cNvPr>
          <p:cNvSpPr/>
          <p:nvPr/>
        </p:nvSpPr>
        <p:spPr bwMode="auto">
          <a:xfrm rot="10800000" flipH="1">
            <a:off x="5875340" y="1550895"/>
            <a:ext cx="136022" cy="298594"/>
          </a:xfrm>
          <a:prstGeom prst="chevron">
            <a:avLst/>
          </a:prstGeom>
          <a:solidFill>
            <a:srgbClr val="25406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2095500" algn="l"/>
                <a:tab pos="3238500" algn="l"/>
                <a:tab pos="4381500" algn="l"/>
                <a:tab pos="5435600" algn="l"/>
                <a:tab pos="6477000" algn="l"/>
                <a:tab pos="7340600" algn="l"/>
              </a:tabLst>
            </a:pPr>
            <a:endParaRPr kumimoji="0" lang="es-E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CustomShape 1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B.3.2. Arabako Foru Aldundiaren balorazio orokorra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0" name="CustomShape 2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1" name="CustomShape 3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2" name="Line 4"/>
          <p:cNvSpPr/>
          <p:nvPr/>
        </p:nvSpPr>
        <p:spPr>
          <a:xfrm>
            <a:off x="343080" y="596376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633" name="Object 3"/>
          <p:cNvGraphicFramePr/>
          <p:nvPr>
            <p:extLst>
              <p:ext uri="{D42A27DB-BD31-4B8C-83A1-F6EECF244321}">
                <p14:modId xmlns:p14="http://schemas.microsoft.com/office/powerpoint/2010/main" val="2171575244"/>
              </p:ext>
            </p:extLst>
          </p:nvPr>
        </p:nvGraphicFramePr>
        <p:xfrm>
          <a:off x="331560" y="1181880"/>
          <a:ext cx="9206640" cy="462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34" name="Object 3"/>
          <p:cNvGraphicFramePr/>
          <p:nvPr>
            <p:extLst>
              <p:ext uri="{D42A27DB-BD31-4B8C-83A1-F6EECF244321}">
                <p14:modId xmlns:p14="http://schemas.microsoft.com/office/powerpoint/2010/main" val="1015030852"/>
              </p:ext>
            </p:extLst>
          </p:nvPr>
        </p:nvGraphicFramePr>
        <p:xfrm>
          <a:off x="7575941" y="1172127"/>
          <a:ext cx="1442880" cy="462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36" name="CustomShape 6"/>
          <p:cNvSpPr/>
          <p:nvPr/>
        </p:nvSpPr>
        <p:spPr>
          <a:xfrm rot="10800000" flipV="1">
            <a:off x="7117121" y="1213020"/>
            <a:ext cx="1299240" cy="35172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ONA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7" name="Line 7"/>
          <p:cNvSpPr/>
          <p:nvPr/>
        </p:nvSpPr>
        <p:spPr>
          <a:xfrm>
            <a:off x="492840" y="294012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8" name="Line 8"/>
          <p:cNvSpPr/>
          <p:nvPr/>
        </p:nvSpPr>
        <p:spPr>
          <a:xfrm>
            <a:off x="492840" y="2008080"/>
            <a:ext cx="8946720" cy="360"/>
          </a:xfrm>
          <a:prstGeom prst="line">
            <a:avLst/>
          </a:prstGeom>
          <a:ln w="3240">
            <a:solidFill>
              <a:srgbClr val="254061"/>
            </a:solidFill>
            <a:custDash>
              <a:ds d="1500000" sp="1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9" name="CustomShape 9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ETA, ORO HAR, ZER IRUDITZEN ZAIZU ARABAKO FORU ALDUNDIAREN KUDEAKETA?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0" name="CustomShape 10"/>
          <p:cNvSpPr/>
          <p:nvPr/>
        </p:nvSpPr>
        <p:spPr>
          <a:xfrm>
            <a:off x="409320" y="1610280"/>
            <a:ext cx="1257480" cy="297360"/>
          </a:xfrm>
          <a:prstGeom prst="foldedCorner">
            <a:avLst>
              <a:gd name="adj" fmla="val 16667"/>
            </a:avLst>
          </a:prstGeom>
          <a:solidFill>
            <a:srgbClr val="384766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GUZTIRA</a:t>
            </a:r>
            <a:endParaRPr lang="es-E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1" name="CustomShape 11"/>
          <p:cNvSpPr/>
          <p:nvPr/>
        </p:nvSpPr>
        <p:spPr>
          <a:xfrm rot="16200000">
            <a:off x="82440" y="2359800"/>
            <a:ext cx="8582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0"/>
              </a:spcBef>
            </a:pPr>
            <a:r>
              <a:rPr lang="es-ES" sz="1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Sexua</a:t>
            </a:r>
            <a:endParaRPr lang="es-ES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2" name="CustomShape 12"/>
          <p:cNvSpPr/>
          <p:nvPr/>
        </p:nvSpPr>
        <p:spPr>
          <a:xfrm rot="16200000">
            <a:off x="-871920" y="4259520"/>
            <a:ext cx="2768040" cy="194760"/>
          </a:xfrm>
          <a:prstGeom prst="foldedCorner">
            <a:avLst>
              <a:gd name="adj" fmla="val 16667"/>
            </a:avLst>
          </a:prstGeom>
          <a:solidFill>
            <a:srgbClr val="4E637D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36"/>
              </a:spcBef>
            </a:pPr>
            <a:r>
              <a:rPr lang="es-ES" sz="9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Adina</a:t>
            </a:r>
            <a:endParaRPr lang="es-ES" sz="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3" name="CustomShape 13"/>
          <p:cNvSpPr/>
          <p:nvPr/>
        </p:nvSpPr>
        <p:spPr>
          <a:xfrm>
            <a:off x="7563600" y="1568880"/>
            <a:ext cx="516600" cy="4123440"/>
          </a:xfrm>
          <a:prstGeom prst="rect">
            <a:avLst/>
          </a:prstGeom>
          <a:noFill/>
          <a:ln w="19080">
            <a:solidFill>
              <a:srgbClr val="25406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44" name="Table 14"/>
          <p:cNvGraphicFramePr/>
          <p:nvPr/>
        </p:nvGraphicFramePr>
        <p:xfrm>
          <a:off x="7629120" y="1541880"/>
          <a:ext cx="385200" cy="4212000"/>
        </p:xfrm>
        <a:graphic>
          <a:graphicData uri="http://schemas.openxmlformats.org/drawingml/2006/table">
            <a:tbl>
              <a:tblPr/>
              <a:tblGrid>
                <a:gridCol w="385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47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54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40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74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48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32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41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44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5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56</a:t>
                      </a:r>
                      <a:endParaRPr lang="es-ES" sz="105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" name="Object 3">
            <a:extLst>
              <a:ext uri="{FF2B5EF4-FFF2-40B4-BE49-F238E27FC236}">
                <a16:creationId xmlns="" xmlns:a16="http://schemas.microsoft.com/office/drawing/2014/main" id="{9B6ED759-BCDF-F644-B45D-A29BDB7B0E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8779879"/>
              </p:ext>
            </p:extLst>
          </p:nvPr>
        </p:nvGraphicFramePr>
        <p:xfrm>
          <a:off x="8141180" y="1495095"/>
          <a:ext cx="1443319" cy="462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35" name="CustomShape 5"/>
          <p:cNvSpPr/>
          <p:nvPr/>
        </p:nvSpPr>
        <p:spPr>
          <a:xfrm>
            <a:off x="8441910" y="1234086"/>
            <a:ext cx="931680" cy="366776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6" name="CustomShape 2"/>
          <p:cNvSpPr/>
          <p:nvPr/>
        </p:nvSpPr>
        <p:spPr>
          <a:xfrm rot="10800000" flipV="1">
            <a:off x="343440" y="598932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7" name="Line 3"/>
          <p:cNvSpPr/>
          <p:nvPr/>
        </p:nvSpPr>
        <p:spPr>
          <a:xfrm>
            <a:off x="343080" y="5963040"/>
            <a:ext cx="900000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8" name="CustomShape 4"/>
          <p:cNvSpPr/>
          <p:nvPr/>
        </p:nvSpPr>
        <p:spPr>
          <a:xfrm rot="10800000" flipV="1">
            <a:off x="272880" y="475560"/>
            <a:ext cx="9359640" cy="505800"/>
          </a:xfrm>
          <a:prstGeom prst="rect">
            <a:avLst/>
          </a:prstGeom>
          <a:solidFill>
            <a:srgbClr val="384766">
              <a:alpha val="79000"/>
            </a:srgb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1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ARABAKO FORU ALDUNDIAREN BALORAZIOA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9" name="CustomShape 5"/>
          <p:cNvSpPr/>
          <p:nvPr/>
        </p:nvSpPr>
        <p:spPr>
          <a:xfrm>
            <a:off x="393120" y="47160"/>
            <a:ext cx="721404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B.3.2. Arabako Foru Aldundiaren balorazio orokorra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650" name="Object 3"/>
          <p:cNvGraphicFramePr/>
          <p:nvPr>
            <p:extLst>
              <p:ext uri="{D42A27DB-BD31-4B8C-83A1-F6EECF244321}">
                <p14:modId xmlns:p14="http://schemas.microsoft.com/office/powerpoint/2010/main" val="1687370252"/>
              </p:ext>
            </p:extLst>
          </p:nvPr>
        </p:nvGraphicFramePr>
        <p:xfrm>
          <a:off x="331560" y="1181880"/>
          <a:ext cx="9206640" cy="462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53" name="CustomShape 7"/>
          <p:cNvSpPr/>
          <p:nvPr/>
        </p:nvSpPr>
        <p:spPr>
          <a:xfrm>
            <a:off x="7563600" y="1568880"/>
            <a:ext cx="516600" cy="4168080"/>
          </a:xfrm>
          <a:prstGeom prst="rect">
            <a:avLst/>
          </a:prstGeom>
          <a:noFill/>
          <a:ln w="19080">
            <a:solidFill>
              <a:srgbClr val="25406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4" name="CustomShape 8"/>
          <p:cNvSpPr/>
          <p:nvPr/>
        </p:nvSpPr>
        <p:spPr>
          <a:xfrm rot="10800000" flipV="1">
            <a:off x="7570115" y="1135080"/>
            <a:ext cx="902880" cy="390240"/>
          </a:xfrm>
          <a:prstGeom prst="roundRect">
            <a:avLst>
              <a:gd name="adj" fmla="val 0"/>
            </a:avLst>
          </a:prstGeom>
          <a:noFill/>
          <a:ln w="223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680" algn="ctr">
              <a:lnSpc>
                <a:spcPct val="115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% OSO + NAHIKO ONA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655" name="Table 9"/>
          <p:cNvGraphicFramePr/>
          <p:nvPr/>
        </p:nvGraphicFramePr>
        <p:xfrm>
          <a:off x="7602120" y="1541880"/>
          <a:ext cx="444960" cy="4211640"/>
        </p:xfrm>
        <a:graphic>
          <a:graphicData uri="http://schemas.openxmlformats.org/drawingml/2006/table">
            <a:tbl>
              <a:tblPr/>
              <a:tblGrid>
                <a:gridCol w="444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47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55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51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49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47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45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41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39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36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29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 28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27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% 26</a:t>
                      </a:r>
                      <a:endParaRPr lang="es-ES" sz="10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56" name="CustomShape 10"/>
          <p:cNvSpPr/>
          <p:nvPr/>
        </p:nvSpPr>
        <p:spPr>
          <a:xfrm>
            <a:off x="358560" y="1506240"/>
            <a:ext cx="8964360" cy="358200"/>
          </a:xfrm>
          <a:prstGeom prst="rect">
            <a:avLst/>
          </a:prstGeom>
          <a:noFill/>
          <a:ln w="19080">
            <a:solidFill>
              <a:srgbClr val="254061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4" name="Object 3">
            <a:extLst>
              <a:ext uri="{FF2B5EF4-FFF2-40B4-BE49-F238E27FC236}">
                <a16:creationId xmlns="" xmlns:a16="http://schemas.microsoft.com/office/drawing/2014/main" id="{28E4FB45-6A45-6047-8C5F-A480771F0A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984640"/>
              </p:ext>
            </p:extLst>
          </p:nvPr>
        </p:nvGraphicFramePr>
        <p:xfrm>
          <a:off x="8121580" y="1200997"/>
          <a:ext cx="1443319" cy="45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52" name="CustomShape 6"/>
          <p:cNvSpPr/>
          <p:nvPr/>
        </p:nvSpPr>
        <p:spPr>
          <a:xfrm>
            <a:off x="8418240" y="1127160"/>
            <a:ext cx="931680" cy="453240"/>
          </a:xfrm>
          <a:prstGeom prst="foldedCorner">
            <a:avLst>
              <a:gd name="adj" fmla="val 16667"/>
            </a:avLst>
          </a:prstGeom>
          <a:solidFill>
            <a:srgbClr val="4E637D"/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4680" algn="ctr">
              <a:lnSpc>
                <a:spcPct val="80000"/>
              </a:lnSpc>
              <a:spcBef>
                <a:spcPts val="156"/>
              </a:spcBef>
            </a:pPr>
            <a:r>
              <a:rPr lang="es-ES" sz="105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BATEZBESTEKOA (0-10)</a:t>
            </a:r>
            <a:endParaRPr lang="es-ES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6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5" name="CustomShape 1">
            <a:extLst>
              <a:ext uri="{FF2B5EF4-FFF2-40B4-BE49-F238E27FC236}">
                <a16:creationId xmlns="" xmlns:a16="http://schemas.microsoft.com/office/drawing/2014/main" id="{EC312FDC-4536-9447-B42E-5242A911EE7A}"/>
              </a:ext>
            </a:extLst>
          </p:cNvPr>
          <p:cNvSpPr/>
          <p:nvPr/>
        </p:nvSpPr>
        <p:spPr>
          <a:xfrm>
            <a:off x="5819640" y="819774"/>
            <a:ext cx="4086360" cy="2112612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Foru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B.4. </a:t>
            </a:r>
            <a:r>
              <a:rPr lang="es-ES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endParaRPr lang="es-ES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CustomShape 1"/>
          <p:cNvSpPr/>
          <p:nvPr/>
        </p:nvSpPr>
        <p:spPr>
          <a:xfrm>
            <a:off x="272880" y="1031040"/>
            <a:ext cx="9359640" cy="5277600"/>
          </a:xfrm>
          <a:prstGeom prst="rect">
            <a:avLst/>
          </a:prstGeom>
          <a:solidFill>
            <a:srgbClr val="F2F2F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0" name="CustomShape 2"/>
          <p:cNvSpPr/>
          <p:nvPr/>
        </p:nvSpPr>
        <p:spPr>
          <a:xfrm rot="10800000" flipV="1">
            <a:off x="343440" y="598968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 smtClean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 smtClean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spc="-1" dirty="0" err="1">
                <a:uFill>
                  <a:solidFill>
                    <a:srgbClr val="FFFFFF"/>
                  </a:solidFill>
                </a:uFill>
                <a:latin typeface="Arial"/>
              </a:rPr>
              <a:t>B</a:t>
            </a:r>
            <a:r>
              <a:rPr lang="es-ES" sz="800" spc="-1" dirty="0" err="1" smtClean="0">
                <a:uFill>
                  <a:solidFill>
                    <a:srgbClr val="FFFFFF"/>
                  </a:solidFill>
                </a:uFill>
                <a:latin typeface="Arial"/>
              </a:rPr>
              <a:t>uruzagi</a:t>
            </a:r>
            <a:r>
              <a:rPr lang="es-ES" sz="800" spc="-1" dirty="0" smtClean="0"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spc="-1" dirty="0" err="1" smtClean="0">
                <a:uFill>
                  <a:solidFill>
                    <a:srgbClr val="FFFFFF"/>
                  </a:solidFill>
                </a:uFill>
                <a:latin typeface="Arial"/>
              </a:rPr>
              <a:t>politikoak</a:t>
            </a:r>
            <a:r>
              <a:rPr lang="es-ES" sz="800" spc="-1" dirty="0" smtClean="0"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spc="-1" dirty="0" err="1" smtClean="0">
                <a:uFill>
                  <a:solidFill>
                    <a:srgbClr val="FFFFFF"/>
                  </a:solidFill>
                </a:uFill>
                <a:latin typeface="Arial"/>
              </a:rPr>
              <a:t>ezagutzen</a:t>
            </a:r>
            <a:r>
              <a:rPr lang="es-ES" sz="800" spc="-1" dirty="0" smtClean="0"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spc="-1" dirty="0" err="1" smtClean="0">
                <a:uFill>
                  <a:solidFill>
                    <a:srgbClr val="FFFFFF"/>
                  </a:solidFill>
                </a:uFill>
                <a:latin typeface="Arial"/>
              </a:rPr>
              <a:t>dituzten</a:t>
            </a:r>
            <a:r>
              <a:rPr lang="es-ES" sz="800" spc="-1" dirty="0" smtClean="0"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spc="-1" dirty="0" err="1" smtClean="0">
                <a:uFill>
                  <a:solidFill>
                    <a:srgbClr val="FFFFFF"/>
                  </a:solidFill>
                </a:uFill>
                <a:latin typeface="Arial"/>
              </a:rPr>
              <a:t>elkarrizketatuak</a:t>
            </a:r>
            <a:r>
              <a:rPr lang="es-ES" sz="800" b="0" strike="noStrike" spc="-1" dirty="0" smtClean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="" xmlns:a16="http://schemas.microsoft.com/office/drawing/2014/main" id="{8EA5266D-E6AA-A047-9903-949E3821F5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974788"/>
              </p:ext>
            </p:extLst>
          </p:nvPr>
        </p:nvGraphicFramePr>
        <p:xfrm>
          <a:off x="331602" y="1181770"/>
          <a:ext cx="9206845" cy="462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3">
            <a:extLst>
              <a:ext uri="{FF2B5EF4-FFF2-40B4-BE49-F238E27FC236}">
                <a16:creationId xmlns="" xmlns:a16="http://schemas.microsoft.com/office/drawing/2014/main" id="{02D8FA07-86FE-3F42-A6C3-A538D21343D6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273050" y="476250"/>
            <a:ext cx="9359900" cy="506031"/>
          </a:xfrm>
          <a:prstGeom prst="rect">
            <a:avLst/>
          </a:prstGeom>
          <a:solidFill>
            <a:srgbClr val="384766">
              <a:alpha val="79000"/>
            </a:srgbClr>
          </a:solidFill>
          <a:ln w="19050">
            <a:noFill/>
            <a:miter lim="800000"/>
            <a:headEnd/>
            <a:tailEnd/>
          </a:ln>
          <a:effectLst/>
        </p:spPr>
        <p:txBody>
          <a:bodyPr rot="10800000" wrap="square" lIns="72000" tIns="72000" rIns="72000" bIns="72000" anchor="ctr">
            <a:noAutofit/>
          </a:bodyPr>
          <a:lstStyle>
            <a:defPPr>
              <a:defRPr lang="es-ES_tradnl"/>
            </a:defPPr>
            <a:lvl1pPr>
              <a:lnSpc>
                <a:spcPct val="110000"/>
              </a:lnSpc>
              <a:defRPr sz="900" b="1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s-ES" dirty="0" smtClean="0"/>
              <a:t>BALORAZIOA 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6275160" y="884520"/>
            <a:ext cx="3286440" cy="59904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7600" indent="-834840">
              <a:lnSpc>
                <a:spcPct val="110000"/>
              </a:lnSpc>
            </a:pPr>
            <a:r>
              <a:rPr lang="es-ES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A.1. Ikerketaren helburuak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A.2. Fitxa teknikoa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3" name="4 Imagen"/>
          <p:cNvPicPr/>
          <p:nvPr/>
        </p:nvPicPr>
        <p:blipFill>
          <a:blip r:embed="rId2"/>
          <a:stretch/>
        </p:blipFill>
        <p:spPr>
          <a:xfrm>
            <a:off x="480600" y="3371400"/>
            <a:ext cx="3744360" cy="280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5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662" name="CustomShape 1"/>
          <p:cNvSpPr/>
          <p:nvPr/>
        </p:nvSpPr>
        <p:spPr>
          <a:xfrm>
            <a:off x="5713560" y="704160"/>
            <a:ext cx="4086360" cy="193716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Foru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B.4.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1800" indent="-361440">
              <a:lnSpc>
                <a:spcPct val="110000"/>
              </a:lnSpc>
            </a:pPr>
            <a:r>
              <a:rPr lang="es-ES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</a:t>
            </a:r>
            <a:r>
              <a:rPr lang="es-ES" sz="1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">
            <a:extLst>
              <a:ext uri="{FF2B5EF4-FFF2-40B4-BE49-F238E27FC236}">
                <a16:creationId xmlns="" xmlns:a16="http://schemas.microsoft.com/office/drawing/2014/main" id="{D8930D3C-02BC-1247-8425-754C8F54A7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3165884"/>
              </p:ext>
            </p:extLst>
          </p:nvPr>
        </p:nvGraphicFramePr>
        <p:xfrm>
          <a:off x="723330" y="796279"/>
          <a:ext cx="8980227" cy="434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Hoja de cálculo" r:id="rId3" imgW="8394700" imgH="3987800" progId="Excel.Sheet.12">
                  <p:embed/>
                </p:oleObj>
              </mc:Choice>
              <mc:Fallback>
                <p:oleObj name="Hoja de cálculo" r:id="rId3" imgW="8394700" imgH="3987800" progId="Excel.Sheet.12">
                  <p:embed/>
                  <p:pic>
                    <p:nvPicPr>
                      <p:cNvPr id="33" name="Object 2">
                        <a:extLst>
                          <a:ext uri="{FF2B5EF4-FFF2-40B4-BE49-F238E27FC236}">
                            <a16:creationId xmlns="" xmlns:a16="http://schemas.microsoft.com/office/drawing/2014/main" id="{F85ABB4E-C8DA-4413-B741-6F8841456B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330" y="796279"/>
                        <a:ext cx="8980227" cy="43481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3" name="CustomShape 1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4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5" name="CustomShape 3"/>
          <p:cNvSpPr/>
          <p:nvPr/>
        </p:nvSpPr>
        <p:spPr>
          <a:xfrm rot="10800000" flipV="1">
            <a:off x="343440" y="5979600"/>
            <a:ext cx="4565880" cy="266040"/>
          </a:xfrm>
          <a:prstGeom prst="rect">
            <a:avLst/>
          </a:prstGeo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Oinarria</a:t>
            </a:r>
            <a:r>
              <a:rPr lang="es-ES" sz="800" b="0" strike="noStrike" spc="-1" dirty="0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Elkarrizketatutako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pertsona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s-ES" sz="800" b="0" strike="noStrike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kopurua</a:t>
            </a:r>
            <a:r>
              <a:rPr lang="es-ES" sz="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lang="es-ES" sz="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6" name="Line 4"/>
          <p:cNvSpPr/>
          <p:nvPr/>
        </p:nvSpPr>
        <p:spPr>
          <a:xfrm>
            <a:off x="343080" y="5953680"/>
            <a:ext cx="2283120" cy="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7" name="CustomShape 5"/>
          <p:cNvSpPr/>
          <p:nvPr/>
        </p:nvSpPr>
        <p:spPr>
          <a:xfrm>
            <a:off x="393120" y="47160"/>
            <a:ext cx="741348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Hauteskunde-estimazioa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8" name="CustomShape 6"/>
          <p:cNvSpPr/>
          <p:nvPr/>
        </p:nvSpPr>
        <p:spPr>
          <a:xfrm rot="10800000" flipV="1">
            <a:off x="3756240" y="5116320"/>
            <a:ext cx="5190120" cy="268200"/>
          </a:xfrm>
          <a:prstGeom prst="rect">
            <a:avLst/>
          </a:prstGeom>
          <a:solidFill>
            <a:schemeClr val="bg1">
              <a:lumMod val="50000"/>
              <a:alpha val="79000"/>
            </a:schemeClr>
          </a:solidFill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72000" anchor="ctr"/>
          <a:lstStyle/>
          <a:p>
            <a:pPr algn="ctr">
              <a:lnSpc>
                <a:spcPct val="120000"/>
              </a:lnSpc>
            </a:pPr>
            <a:r>
              <a:rPr lang="es-ES" sz="9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ABSTENTZIOA</a:t>
            </a:r>
            <a:endParaRPr lang="es-ES" sz="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1" name="CustomShape 7"/>
          <p:cNvSpPr/>
          <p:nvPr/>
        </p:nvSpPr>
        <p:spPr>
          <a:xfrm>
            <a:off x="1120680" y="796279"/>
            <a:ext cx="2751840" cy="303840"/>
          </a:xfrm>
          <a:prstGeom prst="foldedCorner">
            <a:avLst>
              <a:gd name="adj" fmla="val 0"/>
            </a:avLst>
          </a:prstGeom>
          <a:solidFill>
            <a:srgbClr val="254061">
              <a:alpha val="79000"/>
            </a:srgbClr>
          </a:solidFill>
          <a:ln w="25560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ctr"/>
          <a:lstStyle/>
          <a:p>
            <a:pPr marL="85680">
              <a:lnSpc>
                <a:spcPct val="80000"/>
              </a:lnSpc>
              <a:spcBef>
                <a:spcPts val="210"/>
              </a:spcBef>
            </a:pPr>
            <a:r>
              <a:rPr lang="es-ES" sz="1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BOTO-ESTIMAZIOA: ARABA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72" name="Picture 4"/>
          <p:cNvPicPr/>
          <p:nvPr/>
        </p:nvPicPr>
        <p:blipFill>
          <a:blip r:embed="rId5"/>
          <a:srcRect t="7869" r="1487" b="5378"/>
          <a:stretch/>
        </p:blipFill>
        <p:spPr>
          <a:xfrm>
            <a:off x="1298880" y="1589760"/>
            <a:ext cx="404640" cy="311760"/>
          </a:xfrm>
          <a:prstGeom prst="rect">
            <a:avLst/>
          </a:prstGeom>
          <a:ln>
            <a:noFill/>
          </a:ln>
        </p:spPr>
      </p:pic>
      <p:pic>
        <p:nvPicPr>
          <p:cNvPr id="673" name="Picture 10"/>
          <p:cNvPicPr/>
          <p:nvPr/>
        </p:nvPicPr>
        <p:blipFill>
          <a:blip r:embed="rId6"/>
          <a:srcRect r="10213"/>
          <a:stretch/>
        </p:blipFill>
        <p:spPr>
          <a:xfrm>
            <a:off x="1174320" y="2650680"/>
            <a:ext cx="654120" cy="319680"/>
          </a:xfrm>
          <a:prstGeom prst="rect">
            <a:avLst/>
          </a:prstGeom>
          <a:ln>
            <a:noFill/>
          </a:ln>
        </p:spPr>
      </p:pic>
      <p:pic>
        <p:nvPicPr>
          <p:cNvPr id="674" name="Picture 12"/>
          <p:cNvPicPr/>
          <p:nvPr/>
        </p:nvPicPr>
        <p:blipFill>
          <a:blip r:embed="rId7"/>
          <a:stretch/>
        </p:blipFill>
        <p:spPr>
          <a:xfrm>
            <a:off x="1353600" y="1261800"/>
            <a:ext cx="295560" cy="294120"/>
          </a:xfrm>
          <a:prstGeom prst="rect">
            <a:avLst/>
          </a:prstGeom>
          <a:ln>
            <a:noFill/>
          </a:ln>
        </p:spPr>
      </p:pic>
      <p:pic>
        <p:nvPicPr>
          <p:cNvPr id="675" name="Picture 14"/>
          <p:cNvPicPr/>
          <p:nvPr/>
        </p:nvPicPr>
        <p:blipFill>
          <a:blip r:embed="rId8"/>
          <a:srcRect l="3878" t="13002" r="3361" b="9631"/>
          <a:stretch/>
        </p:blipFill>
        <p:spPr>
          <a:xfrm>
            <a:off x="1120680" y="1962360"/>
            <a:ext cx="761760" cy="255600"/>
          </a:xfrm>
          <a:prstGeom prst="rect">
            <a:avLst/>
          </a:prstGeom>
          <a:ln>
            <a:noFill/>
          </a:ln>
        </p:spPr>
      </p:pic>
      <p:pic>
        <p:nvPicPr>
          <p:cNvPr id="676" name="Picture 16"/>
          <p:cNvPicPr/>
          <p:nvPr/>
        </p:nvPicPr>
        <p:blipFill>
          <a:blip r:embed="rId9"/>
          <a:srcRect l="9985" t="4508" r="7636" b="5219"/>
          <a:stretch/>
        </p:blipFill>
        <p:spPr>
          <a:xfrm>
            <a:off x="1400400" y="2313000"/>
            <a:ext cx="201960" cy="272160"/>
          </a:xfrm>
          <a:prstGeom prst="rect">
            <a:avLst/>
          </a:prstGeom>
          <a:ln>
            <a:noFill/>
          </a:ln>
        </p:spPr>
      </p:pic>
      <p:pic>
        <p:nvPicPr>
          <p:cNvPr id="677" name="Picture 18"/>
          <p:cNvPicPr/>
          <p:nvPr/>
        </p:nvPicPr>
        <p:blipFill>
          <a:blip r:embed="rId10"/>
          <a:srcRect b="28105"/>
          <a:stretch/>
        </p:blipFill>
        <p:spPr>
          <a:xfrm>
            <a:off x="1176480" y="3009960"/>
            <a:ext cx="650160" cy="262440"/>
          </a:xfrm>
          <a:prstGeom prst="rect">
            <a:avLst/>
          </a:prstGeom>
          <a:ln>
            <a:noFill/>
          </a:ln>
        </p:spPr>
      </p:pic>
      <p:pic>
        <p:nvPicPr>
          <p:cNvPr id="678" name="Picture 20"/>
          <p:cNvPicPr/>
          <p:nvPr/>
        </p:nvPicPr>
        <p:blipFill>
          <a:blip r:embed="rId11"/>
          <a:srcRect l="8863" t="9716" r="9444" b="12524"/>
          <a:stretch/>
        </p:blipFill>
        <p:spPr>
          <a:xfrm>
            <a:off x="1359360" y="3386880"/>
            <a:ext cx="284400" cy="245160"/>
          </a:xfrm>
          <a:prstGeom prst="rect">
            <a:avLst/>
          </a:prstGeom>
          <a:ln>
            <a:noFill/>
          </a:ln>
        </p:spPr>
      </p:pic>
      <p:pic>
        <p:nvPicPr>
          <p:cNvPr id="679" name="Imagen 3"/>
          <p:cNvPicPr/>
          <p:nvPr/>
        </p:nvPicPr>
        <p:blipFill>
          <a:blip r:embed="rId12"/>
          <a:srcRect l="4925" t="18173" r="6671" b="17614"/>
          <a:stretch/>
        </p:blipFill>
        <p:spPr>
          <a:xfrm>
            <a:off x="1245960" y="4439160"/>
            <a:ext cx="510480" cy="246960"/>
          </a:xfrm>
          <a:prstGeom prst="rect">
            <a:avLst/>
          </a:prstGeom>
          <a:ln>
            <a:noFill/>
          </a:ln>
        </p:spPr>
      </p:pic>
      <p:pic>
        <p:nvPicPr>
          <p:cNvPr id="680" name="Imagen 5"/>
          <p:cNvPicPr/>
          <p:nvPr/>
        </p:nvPicPr>
        <p:blipFill>
          <a:blip r:embed="rId13"/>
          <a:srcRect t="24588" b="24588"/>
          <a:stretch/>
        </p:blipFill>
        <p:spPr>
          <a:xfrm>
            <a:off x="1066680" y="3717000"/>
            <a:ext cx="869040" cy="302400"/>
          </a:xfrm>
          <a:prstGeom prst="rect">
            <a:avLst/>
          </a:prstGeom>
          <a:ln>
            <a:noFill/>
          </a:ln>
        </p:spPr>
      </p:pic>
      <p:pic>
        <p:nvPicPr>
          <p:cNvPr id="681" name="Imagen 7"/>
          <p:cNvPicPr/>
          <p:nvPr/>
        </p:nvPicPr>
        <p:blipFill>
          <a:blip r:embed="rId14"/>
          <a:stretch/>
        </p:blipFill>
        <p:spPr>
          <a:xfrm>
            <a:off x="1317960" y="4051440"/>
            <a:ext cx="367200" cy="314280"/>
          </a:xfrm>
          <a:prstGeom prst="rect">
            <a:avLst/>
          </a:prstGeom>
          <a:ln>
            <a:noFill/>
          </a:ln>
        </p:spPr>
      </p:pic>
      <p:graphicFrame>
        <p:nvGraphicFramePr>
          <p:cNvPr id="23" name="Object 2">
            <a:extLst>
              <a:ext uri="{FF2B5EF4-FFF2-40B4-BE49-F238E27FC236}">
                <a16:creationId xmlns="" xmlns:a16="http://schemas.microsoft.com/office/drawing/2014/main" id="{58135D53-345F-F442-BDB2-01AB8B788D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741630"/>
              </p:ext>
            </p:extLst>
          </p:nvPr>
        </p:nvGraphicFramePr>
        <p:xfrm>
          <a:off x="4515557" y="5430075"/>
          <a:ext cx="2281196" cy="76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24" name="Object 2">
            <a:extLst>
              <a:ext uri="{FF2B5EF4-FFF2-40B4-BE49-F238E27FC236}">
                <a16:creationId xmlns="" xmlns:a16="http://schemas.microsoft.com/office/drawing/2014/main" id="{23155645-E869-E140-BD7D-212A5ECD50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0639606"/>
              </p:ext>
            </p:extLst>
          </p:nvPr>
        </p:nvGraphicFramePr>
        <p:xfrm>
          <a:off x="6938058" y="5430075"/>
          <a:ext cx="2196977" cy="76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CustomShape 1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A.1. Ikerketaren helburuak 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5" name="5 Imagen"/>
          <p:cNvPicPr/>
          <p:nvPr/>
        </p:nvPicPr>
        <p:blipFill>
          <a:blip r:embed="rId2"/>
          <a:stretch/>
        </p:blipFill>
        <p:spPr>
          <a:xfrm>
            <a:off x="599400" y="918720"/>
            <a:ext cx="932040" cy="923040"/>
          </a:xfrm>
          <a:prstGeom prst="rect">
            <a:avLst/>
          </a:prstGeom>
          <a:ln>
            <a:noFill/>
          </a:ln>
        </p:spPr>
      </p:pic>
      <p:sp>
        <p:nvSpPr>
          <p:cNvPr id="356" name="CustomShape 2"/>
          <p:cNvSpPr/>
          <p:nvPr/>
        </p:nvSpPr>
        <p:spPr>
          <a:xfrm>
            <a:off x="426960" y="610560"/>
            <a:ext cx="8957880" cy="1804320"/>
          </a:xfrm>
          <a:prstGeom prst="rect">
            <a:avLst/>
          </a:prstGeom>
          <a:gradFill>
            <a:gsLst>
              <a:gs pos="0">
                <a:srgbClr val="99A3BE">
                  <a:alpha val="0"/>
                </a:srgbClr>
              </a:gs>
              <a:gs pos="50000">
                <a:srgbClr val="C1C8D6"/>
              </a:gs>
              <a:gs pos="100000">
                <a:srgbClr val="E2E3E9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7" name="CustomShape 3"/>
          <p:cNvSpPr/>
          <p:nvPr/>
        </p:nvSpPr>
        <p:spPr>
          <a:xfrm>
            <a:off x="2612520" y="1645200"/>
            <a:ext cx="6738120" cy="333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90440" indent="-190080" algn="r">
              <a:lnSpc>
                <a:spcPct val="140000"/>
              </a:lnSpc>
            </a:pPr>
            <a:r>
              <a:rPr lang="es-ES" sz="16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Arabako herritarren gizarte-pertzepzioa bildu eta aztertzea</a:t>
            </a:r>
            <a:endParaRPr lang="es-ES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8" name="Line 4"/>
          <p:cNvSpPr/>
          <p:nvPr/>
        </p:nvSpPr>
        <p:spPr>
          <a:xfrm>
            <a:off x="3277440" y="1360440"/>
            <a:ext cx="6048000" cy="360"/>
          </a:xfrm>
          <a:prstGeom prst="line">
            <a:avLst/>
          </a:prstGeom>
          <a:ln w="381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9" name="CustomShape 5"/>
          <p:cNvSpPr/>
          <p:nvPr/>
        </p:nvSpPr>
        <p:spPr>
          <a:xfrm>
            <a:off x="2995920" y="625320"/>
            <a:ext cx="6354720" cy="547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90440" indent="-190080" algn="r">
              <a:lnSpc>
                <a:spcPct val="140000"/>
              </a:lnSpc>
            </a:pPr>
            <a:r>
              <a:rPr lang="es-ES" sz="30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Helburu nagusia </a:t>
            </a:r>
            <a:endParaRPr lang="es-ES" sz="3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0" name="CustomShape 6"/>
          <p:cNvSpPr/>
          <p:nvPr/>
        </p:nvSpPr>
        <p:spPr>
          <a:xfrm>
            <a:off x="500400" y="2745720"/>
            <a:ext cx="2186640" cy="1871640"/>
          </a:xfrm>
          <a:prstGeom prst="rect">
            <a:avLst/>
          </a:prstGeom>
          <a:solidFill>
            <a:srgbClr val="17375E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5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Helburu espezifikoak</a:t>
            </a:r>
            <a:endParaRPr lang="es-ES" sz="25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1" name="CustomShape 7"/>
          <p:cNvSpPr/>
          <p:nvPr/>
        </p:nvSpPr>
        <p:spPr>
          <a:xfrm>
            <a:off x="2687040" y="3034620"/>
            <a:ext cx="6690960" cy="1293840"/>
          </a:xfrm>
          <a:prstGeom prst="rect">
            <a:avLst/>
          </a:prstGeom>
          <a:noFill/>
          <a:ln w="9360">
            <a:solidFill>
              <a:schemeClr val="bg1">
                <a:lumMod val="8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90440" indent="-190080" algn="just">
              <a:lnSpc>
                <a:spcPct val="140000"/>
              </a:lnSpc>
              <a:buClr>
                <a:srgbClr val="384766"/>
              </a:buClr>
              <a:buFont typeface="Marlett"/>
              <a:buChar char="8"/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Herritarren kezka nagusiak identifikatzea.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indent="-190080" algn="just">
              <a:lnSpc>
                <a:spcPct val="140000"/>
              </a:lnSpc>
              <a:buClr>
                <a:srgbClr val="384766"/>
              </a:buClr>
              <a:buFont typeface="Marlett"/>
              <a:buChar char="8"/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 pertzepzioa eta Arabako etorkizunari buruzko itxaropena ezagutzea.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indent="-190080" algn="just">
              <a:lnSpc>
                <a:spcPct val="140000"/>
              </a:lnSpc>
              <a:buClr>
                <a:srgbClr val="384766"/>
              </a:buClr>
              <a:buFont typeface="Marlett"/>
              <a:buChar char="8"/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Herrialdeko egoera ekonomikoari eta enpleguari buruzko gaietan sakontzea.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indent="-190080" algn="just">
              <a:lnSpc>
                <a:spcPct val="140000"/>
              </a:lnSpc>
              <a:buClr>
                <a:srgbClr val="384766"/>
              </a:buClr>
              <a:buFont typeface="Marlett"/>
              <a:buChar char="8"/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AFAren balorazio orokorra eta xehatua ezagutzea.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90440" indent="-190080" algn="just">
              <a:lnSpc>
                <a:spcPct val="140000"/>
              </a:lnSpc>
              <a:buClr>
                <a:srgbClr val="384766"/>
              </a:buClr>
              <a:buFont typeface="Marlett"/>
              <a:buChar char="8"/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 politikoak baloratzea.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6275160" y="884520"/>
            <a:ext cx="3286440" cy="60516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7600" indent="-834840">
              <a:lnSpc>
                <a:spcPct val="110000"/>
              </a:lnSpc>
            </a:pPr>
            <a:r>
              <a:rPr lang="es-ES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A.1. Ikerketaren helburuak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10000"/>
              </a:lnSpc>
            </a:pPr>
            <a:r>
              <a:rPr lang="es-ES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A.2. Fitxa teknikoa</a:t>
            </a:r>
            <a:endParaRPr lang="es-E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3" name="5 Imagen"/>
          <p:cNvPicPr/>
          <p:nvPr/>
        </p:nvPicPr>
        <p:blipFill>
          <a:blip r:embed="rId2"/>
          <a:stretch/>
        </p:blipFill>
        <p:spPr>
          <a:xfrm>
            <a:off x="444960" y="3383280"/>
            <a:ext cx="3744360" cy="280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393120" y="47160"/>
            <a:ext cx="6388560" cy="333000"/>
          </a:xfrm>
          <a:prstGeom prst="rect">
            <a:avLst/>
          </a:prstGeom>
          <a:noFill/>
          <a:ln w="25560"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17600" indent="-834840">
              <a:lnSpc>
                <a:spcPct val="125000"/>
              </a:lnSpc>
            </a:pPr>
            <a:r>
              <a:rPr lang="es-ES" sz="1400" b="1" strike="noStrike" spc="-1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A. Fitxa teknikoa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510120" y="828720"/>
            <a:ext cx="3419640" cy="35964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10000"/>
              </a:lnSpc>
            </a:pPr>
            <a:r>
              <a:rPr lang="es-ES" sz="12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Azterketa mota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6" name="CustomShape 3"/>
          <p:cNvSpPr/>
          <p:nvPr/>
        </p:nvSpPr>
        <p:spPr>
          <a:xfrm>
            <a:off x="4001400" y="828720"/>
            <a:ext cx="5543640" cy="3596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Kuantitatiboa.</a:t>
            </a:r>
            <a:endParaRPr lang="es-ES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7" name="CustomShape 4"/>
          <p:cNvSpPr/>
          <p:nvPr/>
        </p:nvSpPr>
        <p:spPr>
          <a:xfrm>
            <a:off x="4001400" y="1290600"/>
            <a:ext cx="5543640" cy="359640"/>
          </a:xfrm>
          <a:prstGeom prst="rect">
            <a:avLst/>
          </a:prstGeom>
          <a:solidFill>
            <a:schemeClr val="bg1">
              <a:lumMod val="85000"/>
            </a:schemeClr>
          </a:solidFill>
          <a:ln w="9360">
            <a:solidFill>
              <a:schemeClr val="bg1">
                <a:lumMod val="8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es-ES" sz="1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Telefonoz egindako elkarrizketak.</a:t>
            </a:r>
            <a:endParaRPr lang="es-E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8" name="CustomShape 5"/>
          <p:cNvSpPr/>
          <p:nvPr/>
        </p:nvSpPr>
        <p:spPr>
          <a:xfrm>
            <a:off x="510120" y="1290240"/>
            <a:ext cx="3419640" cy="35964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10000"/>
              </a:lnSpc>
            </a:pPr>
            <a:r>
              <a:rPr lang="es-ES" sz="1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Erabilitako</a:t>
            </a:r>
            <a:r>
              <a:rPr lang="es-ES" sz="1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teknika</a:t>
            </a:r>
            <a:r>
              <a:rPr lang="es-ES" sz="1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9" name="CustomShape 6"/>
          <p:cNvSpPr/>
          <p:nvPr/>
        </p:nvSpPr>
        <p:spPr>
          <a:xfrm>
            <a:off x="510120" y="1751400"/>
            <a:ext cx="3419640" cy="35964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10000"/>
              </a:lnSpc>
            </a:pPr>
            <a:r>
              <a:rPr lang="es-ES" sz="1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Analisiaren</a:t>
            </a:r>
            <a:r>
              <a:rPr lang="es-ES" sz="1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unibertsoa</a:t>
            </a:r>
            <a:endParaRPr lang="es-ES" sz="1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CustomShape 7"/>
          <p:cNvSpPr/>
          <p:nvPr/>
        </p:nvSpPr>
        <p:spPr>
          <a:xfrm>
            <a:off x="4001400" y="1752480"/>
            <a:ext cx="5543640" cy="3596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9D2A1B1-5865-094E-917B-70485E985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508" y="1752380"/>
            <a:ext cx="554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marL="206375" indent="-206375" algn="l">
              <a:lnSpc>
                <a:spcPct val="110000"/>
              </a:lnSpc>
              <a:buClr>
                <a:srgbClr val="808080"/>
              </a:buClr>
              <a:buSzPct val="80000"/>
              <a:tabLst>
                <a:tab pos="571500" algn="l"/>
                <a:tab pos="1047750" algn="l"/>
                <a:tab pos="6894513" algn="r"/>
              </a:tabLst>
            </a:pPr>
            <a:r>
              <a:rPr lang="es-ES_tradnl" sz="1200" dirty="0">
                <a:solidFill>
                  <a:prstClr val="black"/>
                </a:solidFill>
                <a:latin typeface="Century Gothic" pitchFamily="34" charset="0"/>
              </a:rPr>
              <a:t>18 </a:t>
            </a:r>
            <a:r>
              <a:rPr lang="es-ES_tradnl" sz="1200" dirty="0" err="1">
                <a:solidFill>
                  <a:prstClr val="black"/>
                </a:solidFill>
                <a:latin typeface="Century Gothic" pitchFamily="34" charset="0"/>
              </a:rPr>
              <a:t>urtetik</a:t>
            </a:r>
            <a:r>
              <a:rPr lang="es-ES_tradnl" sz="1200" dirty="0">
                <a:solidFill>
                  <a:prstClr val="black"/>
                </a:solidFill>
                <a:latin typeface="Century Gothic" pitchFamily="34" charset="0"/>
              </a:rPr>
              <a:t> </a:t>
            </a:r>
            <a:r>
              <a:rPr lang="es-ES_tradnl" sz="1200" dirty="0" err="1">
                <a:solidFill>
                  <a:prstClr val="black"/>
                </a:solidFill>
                <a:latin typeface="Century Gothic" pitchFamily="34" charset="0"/>
              </a:rPr>
              <a:t>gorako</a:t>
            </a:r>
            <a:r>
              <a:rPr lang="es-ES_tradnl" sz="1200" dirty="0">
                <a:solidFill>
                  <a:prstClr val="black"/>
                </a:solidFill>
                <a:latin typeface="Century Gothic" pitchFamily="34" charset="0"/>
              </a:rPr>
              <a:t> </a:t>
            </a:r>
            <a:r>
              <a:rPr lang="es-ES_tradnl" sz="1200" dirty="0" err="1">
                <a:solidFill>
                  <a:prstClr val="black"/>
                </a:solidFill>
                <a:latin typeface="Century Gothic" pitchFamily="34" charset="0"/>
              </a:rPr>
              <a:t>bizilagunak</a:t>
            </a:r>
            <a:r>
              <a:rPr lang="es-ES_tradnl" sz="1200" dirty="0">
                <a:solidFill>
                  <a:prstClr val="black"/>
                </a:solidFill>
                <a:latin typeface="Century Gothic" pitchFamily="34" charset="0"/>
              </a:rPr>
              <a:t>.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="" xmlns:a16="http://schemas.microsoft.com/office/drawing/2014/main" id="{2E743305-BF30-B34D-87B8-A6AD8376E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2212710"/>
            <a:ext cx="3420000" cy="72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algn="ctr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 err="1">
                <a:solidFill>
                  <a:prstClr val="white"/>
                </a:solidFill>
                <a:latin typeface="Century Gothic" pitchFamily="34" charset="0"/>
              </a:rPr>
              <a:t>Planteamendu</a:t>
            </a: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 </a:t>
            </a:r>
            <a:r>
              <a:rPr lang="es-ES" sz="1200" b="1" dirty="0" err="1">
                <a:solidFill>
                  <a:prstClr val="white"/>
                </a:solidFill>
                <a:latin typeface="Century Gothic" pitchFamily="34" charset="0"/>
              </a:rPr>
              <a:t>metodologikoaren</a:t>
            </a: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 </a:t>
            </a:r>
            <a:r>
              <a:rPr lang="es-ES" sz="1200" b="1" dirty="0" err="1">
                <a:solidFill>
                  <a:prstClr val="white"/>
                </a:solidFill>
                <a:latin typeface="Century Gothic" pitchFamily="34" charset="0"/>
              </a:rPr>
              <a:t>xehetasuna</a:t>
            </a: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 eta </a:t>
            </a:r>
            <a:r>
              <a:rPr lang="es-ES" sz="1200" b="1" dirty="0" err="1">
                <a:solidFill>
                  <a:prstClr val="white"/>
                </a:solidFill>
                <a:latin typeface="Century Gothic" pitchFamily="34" charset="0"/>
              </a:rPr>
              <a:t>estatistika-justifikazioa</a:t>
            </a: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 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49219717-33E7-824D-BF78-A7AD6B5B9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0052" y="2244188"/>
            <a:ext cx="5544000" cy="71897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tabLst>
                <a:tab pos="0" algn="l"/>
                <a:tab pos="628650" algn="l"/>
                <a:tab pos="1047750" algn="l"/>
                <a:tab pos="6894513" algn="r"/>
              </a:tabLst>
            </a:pPr>
            <a:r>
              <a:rPr lang="es-ES" sz="1200" dirty="0" err="1">
                <a:solidFill>
                  <a:prstClr val="black"/>
                </a:solidFill>
                <a:latin typeface="Century Gothic" pitchFamily="34" charset="0"/>
              </a:rPr>
              <a:t>Guztira</a:t>
            </a:r>
            <a:r>
              <a:rPr lang="es-ES" sz="1200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s-ES" sz="1400" b="1" dirty="0">
                <a:latin typeface="Century Gothic" pitchFamily="34" charset="0"/>
              </a:rPr>
              <a:t>1203</a:t>
            </a:r>
            <a:r>
              <a:rPr lang="es-ES" sz="1200" dirty="0">
                <a:latin typeface="Century Gothic" pitchFamily="34" charset="0"/>
              </a:rPr>
              <a:t> </a:t>
            </a:r>
            <a:r>
              <a:rPr lang="es-ES" sz="1400" b="1" dirty="0" err="1">
                <a:latin typeface="Century Gothic" pitchFamily="34" charset="0"/>
              </a:rPr>
              <a:t>elkarrizketa</a:t>
            </a:r>
            <a:r>
              <a:rPr lang="es-ES" sz="1400" b="1" dirty="0">
                <a:latin typeface="Century Gothic" pitchFamily="34" charset="0"/>
              </a:rPr>
              <a:t> </a:t>
            </a:r>
            <a:r>
              <a:rPr lang="es-ES" sz="1400" b="1" dirty="0" err="1">
                <a:latin typeface="Century Gothic" pitchFamily="34" charset="0"/>
              </a:rPr>
              <a:t>egin</a:t>
            </a:r>
            <a:r>
              <a:rPr lang="es-ES" sz="1400" b="1" dirty="0">
                <a:latin typeface="Century Gothic" pitchFamily="34" charset="0"/>
              </a:rPr>
              <a:t> </a:t>
            </a:r>
            <a:r>
              <a:rPr lang="es-ES" sz="1400" b="1" dirty="0" err="1">
                <a:latin typeface="Century Gothic" pitchFamily="34" charset="0"/>
              </a:rPr>
              <a:t>dira</a:t>
            </a:r>
            <a:r>
              <a:rPr lang="es-ES" sz="1400" b="1" dirty="0">
                <a:latin typeface="Century Gothic" pitchFamily="34" charset="0"/>
              </a:rPr>
              <a:t> </a:t>
            </a:r>
            <a:r>
              <a:rPr lang="es-ES" sz="1400" b="1" dirty="0" err="1">
                <a:latin typeface="Century Gothic" pitchFamily="34" charset="0"/>
              </a:rPr>
              <a:t>telefonoz</a:t>
            </a:r>
            <a:r>
              <a:rPr lang="es-ES" sz="1400" b="1" dirty="0">
                <a:solidFill>
                  <a:prstClr val="black"/>
                </a:solidFill>
                <a:latin typeface="Century Gothic" pitchFamily="34" charset="0"/>
              </a:rPr>
              <a:t>;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 </a:t>
            </a:r>
            <a:r>
              <a:rPr lang="es-ES" sz="1200" dirty="0" err="1">
                <a:solidFill>
                  <a:prstClr val="black"/>
                </a:solidFill>
                <a:latin typeface="Century Gothic" pitchFamily="34" charset="0"/>
              </a:rPr>
              <a:t>hortaz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 </a:t>
            </a:r>
            <a:r>
              <a:rPr lang="es-ES" sz="1200" dirty="0">
                <a:latin typeface="Century Gothic" pitchFamily="34" charset="0"/>
              </a:rPr>
              <a:t>±2,9% </a:t>
            </a:r>
            <a:r>
              <a:rPr lang="es-ES" sz="1200" dirty="0" err="1">
                <a:latin typeface="Century Gothic" pitchFamily="34" charset="0"/>
              </a:rPr>
              <a:t>laginketa-errorea</a:t>
            </a:r>
            <a:r>
              <a:rPr lang="es-ES" sz="1200" dirty="0">
                <a:latin typeface="Century Gothic" pitchFamily="34" charset="0"/>
              </a:rPr>
              <a:t> 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95’5%eko </a:t>
            </a:r>
            <a:r>
              <a:rPr lang="es-ES" sz="1200" dirty="0" err="1">
                <a:solidFill>
                  <a:prstClr val="black"/>
                </a:solidFill>
                <a:latin typeface="Century Gothic" pitchFamily="34" charset="0"/>
              </a:rPr>
              <a:t>konfiantza-maila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 </a:t>
            </a:r>
            <a:r>
              <a:rPr lang="es-ES" sz="1200" dirty="0" err="1">
                <a:solidFill>
                  <a:prstClr val="black"/>
                </a:solidFill>
                <a:latin typeface="Century Gothic" pitchFamily="34" charset="0"/>
              </a:rPr>
              <a:t>baterako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, 2</a:t>
            </a:r>
            <a:r>
              <a:rPr lang="es-ES" sz="1200" dirty="0">
                <a:solidFill>
                  <a:prstClr val="black"/>
                </a:solidFill>
                <a:latin typeface="Symbol" pitchFamily="18" charset="2"/>
              </a:rPr>
              <a:t>s</a:t>
            </a:r>
            <a:r>
              <a:rPr lang="es-ES" sz="1200" dirty="0">
                <a:solidFill>
                  <a:prstClr val="black"/>
                </a:solidFill>
                <a:latin typeface="Century Gothic" pitchFamily="34" charset="0"/>
              </a:rPr>
              <a:t>.</a:t>
            </a:r>
          </a:p>
          <a:p>
            <a:pPr algn="just">
              <a:lnSpc>
                <a:spcPct val="110000"/>
              </a:lnSpc>
              <a:tabLst>
                <a:tab pos="0" algn="l"/>
                <a:tab pos="628650" algn="l"/>
                <a:tab pos="1047750" algn="l"/>
                <a:tab pos="6894513" algn="r"/>
              </a:tabLst>
            </a:pPr>
            <a:endParaRPr lang="es-ES" sz="1200" dirty="0">
              <a:latin typeface="Century Gothic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="" xmlns:a16="http://schemas.microsoft.com/office/drawing/2014/main" id="{253359F3-6D43-4D43-97A7-CBFF7F7D4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163" y="3052831"/>
            <a:ext cx="3420000" cy="3600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algn="ctr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Landa-lana </a:t>
            </a:r>
            <a:r>
              <a:rPr lang="es-ES" sz="1200" b="1" dirty="0" err="1">
                <a:solidFill>
                  <a:prstClr val="white"/>
                </a:solidFill>
                <a:latin typeface="Century Gothic" pitchFamily="34" charset="0"/>
              </a:rPr>
              <a:t>egindako</a:t>
            </a:r>
            <a:r>
              <a:rPr lang="es-ES" sz="1200" b="1" dirty="0">
                <a:solidFill>
                  <a:prstClr val="white"/>
                </a:solidFill>
                <a:latin typeface="Century Gothic" pitchFamily="34" charset="0"/>
              </a:rPr>
              <a:t> data</a:t>
            </a:r>
            <a:endParaRPr lang="es-ES_tradnl" sz="1200" b="1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="" xmlns:a16="http://schemas.microsoft.com/office/drawing/2014/main" id="{641E52A7-A0D1-1948-A2B9-CD208046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508" y="3052831"/>
            <a:ext cx="554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 anchorCtr="0">
            <a:noAutofit/>
          </a:bodyPr>
          <a:lstStyle/>
          <a:p>
            <a:pPr algn="l">
              <a:lnSpc>
                <a:spcPct val="110000"/>
              </a:lnSpc>
              <a:tabLst>
                <a:tab pos="571500" algn="l"/>
                <a:tab pos="1047750" algn="l"/>
                <a:tab pos="6894513" algn="r"/>
              </a:tabLst>
            </a:pPr>
            <a:r>
              <a:rPr lang="es-ES_tradnl" sz="1200" dirty="0">
                <a:latin typeface="Century Gothic" pitchFamily="34" charset="0"/>
              </a:rPr>
              <a:t>2019ko </a:t>
            </a:r>
            <a:r>
              <a:rPr lang="es-ES_tradnl" sz="1200" dirty="0" err="1">
                <a:latin typeface="Century Gothic" pitchFamily="34" charset="0"/>
              </a:rPr>
              <a:t>otsailaren</a:t>
            </a:r>
            <a:r>
              <a:rPr lang="es-ES_tradnl" sz="1200" dirty="0">
                <a:latin typeface="Century Gothic" pitchFamily="34" charset="0"/>
              </a:rPr>
              <a:t> 13tik 18ra</a:t>
            </a:r>
          </a:p>
        </p:txBody>
      </p:sp>
      <p:pic>
        <p:nvPicPr>
          <p:cNvPr id="14" name="63 Imagen" descr="MP900409708.JPG">
            <a:extLst>
              <a:ext uri="{FF2B5EF4-FFF2-40B4-BE49-F238E27FC236}">
                <a16:creationId xmlns="" xmlns:a16="http://schemas.microsoft.com/office/drawing/2014/main" id="{9703A9BD-53F6-4D0E-8C27-7023898EE8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9228" y="567018"/>
            <a:ext cx="1437643" cy="956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extShape 1"/>
          <p:cNvSpPr txBox="1"/>
          <p:nvPr/>
        </p:nvSpPr>
        <p:spPr>
          <a:xfrm>
            <a:off x="546120" y="1671120"/>
            <a:ext cx="5024160" cy="1469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12640" indent="-512280" algn="ctr">
              <a:lnSpc>
                <a:spcPct val="100000"/>
              </a:lnSpc>
            </a:pPr>
            <a:r>
              <a:rPr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 – IKERKETAREN EMAITZAK</a:t>
            </a:r>
            <a:endParaRPr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Black"/>
            </a:endParaRPr>
          </a:p>
        </p:txBody>
      </p:sp>
      <p:pic>
        <p:nvPicPr>
          <p:cNvPr id="372" name="6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5" name="CustomShape 1">
            <a:extLst>
              <a:ext uri="{FF2B5EF4-FFF2-40B4-BE49-F238E27FC236}">
                <a16:creationId xmlns="" xmlns:a16="http://schemas.microsoft.com/office/drawing/2014/main" id="{0699A830-D3BA-AA40-9351-20831A60A1BF}"/>
              </a:ext>
            </a:extLst>
          </p:cNvPr>
          <p:cNvSpPr/>
          <p:nvPr/>
        </p:nvSpPr>
        <p:spPr>
          <a:xfrm>
            <a:off x="5713560" y="704160"/>
            <a:ext cx="4086360" cy="1937160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Foru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B.4.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endParaRPr lang="es-ES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5 Imagen"/>
          <p:cNvPicPr/>
          <p:nvPr/>
        </p:nvPicPr>
        <p:blipFill>
          <a:blip r:embed="rId2"/>
          <a:stretch/>
        </p:blipFill>
        <p:spPr>
          <a:xfrm>
            <a:off x="426960" y="4133880"/>
            <a:ext cx="3634200" cy="2264760"/>
          </a:xfrm>
          <a:prstGeom prst="rect">
            <a:avLst/>
          </a:prstGeom>
          <a:ln>
            <a:noFill/>
          </a:ln>
        </p:spPr>
      </p:pic>
      <p:sp>
        <p:nvSpPr>
          <p:cNvPr id="375" name="CustomShape 1"/>
          <p:cNvSpPr/>
          <p:nvPr/>
        </p:nvSpPr>
        <p:spPr>
          <a:xfrm>
            <a:off x="5713560" y="704159"/>
            <a:ext cx="4086360" cy="2281087"/>
          </a:xfrm>
          <a:prstGeom prst="rect">
            <a:avLst/>
          </a:prstGeom>
          <a:solidFill>
            <a:srgbClr val="1F497D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1800" indent="-361440">
              <a:lnSpc>
                <a:spcPct val="110000"/>
              </a:lnSpc>
            </a:pPr>
            <a:r>
              <a:rPr lang="es-ES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B.1. </a:t>
            </a:r>
            <a:r>
              <a:rPr lang="es-ES" sz="1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bizi-kalitatearen</a:t>
            </a:r>
            <a:r>
              <a:rPr lang="es-ES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pertzepzioa</a:t>
            </a:r>
            <a:r>
              <a:rPr lang="es-ES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B.2.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egoera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ekonomikoaren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enpleguaren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B.3.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Arabako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Foru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Aldundiaren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xehatua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eta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orokorra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17600" indent="-834840">
              <a:lnSpc>
                <a:spcPct val="125000"/>
              </a:lnSpc>
            </a:pP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B.4.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Buruzagi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politikoen</a:t>
            </a:r>
            <a:r>
              <a:rPr lang="es-ES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lang="es-ES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balorazioa</a:t>
            </a:r>
            <a:endParaRPr lang="es-E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61800" indent="-361440">
              <a:lnSpc>
                <a:spcPct val="110000"/>
              </a:lnSpc>
            </a:pPr>
            <a:r>
              <a:rPr lang="es-ES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B.5. </a:t>
            </a:r>
            <a:r>
              <a:rPr lang="es-ES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Hauteskunde-estimazioa</a:t>
            </a:r>
            <a:endParaRPr lang="es-ES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77759</TotalTime>
  <Words>1496</Words>
  <Application>Microsoft Office PowerPoint</Application>
  <PresentationFormat>A4 (210 x 297 mm)</PresentationFormat>
  <Paragraphs>444</Paragraphs>
  <Slides>41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8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41</vt:i4>
      </vt:variant>
    </vt:vector>
  </HeadingPairs>
  <TitlesOfParts>
    <vt:vector size="51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Worksheet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Ikerfel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IKERFEL</dc:creator>
  <cp:lastModifiedBy>DFA</cp:lastModifiedBy>
  <cp:revision>9713</cp:revision>
  <cp:lastPrinted>2019-02-22T09:08:55Z</cp:lastPrinted>
  <dcterms:created xsi:type="dcterms:W3CDTF">2002-02-21T10:35:27Z</dcterms:created>
  <dcterms:modified xsi:type="dcterms:W3CDTF">2019-03-31T21:25:19Z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Ikerfel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A4 (210 x 297 mm)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41</vt:i4>
  </property>
</Properties>
</file>