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ppt/charts/chart13.xml" ContentType="application/vnd.openxmlformats-officedocument.drawingml.chart+xml"/>
  <Override PartName="/ppt/theme/themeOverride10.xml" ContentType="application/vnd.openxmlformats-officedocument.themeOverride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theme/themeOverride12.xml" ContentType="application/vnd.openxmlformats-officedocument.themeOverride+xml"/>
  <Override PartName="/ppt/charts/chart16.xml" ContentType="application/vnd.openxmlformats-officedocument.drawingml.chart+xml"/>
  <Override PartName="/ppt/theme/themeOverride13.xml" ContentType="application/vnd.openxmlformats-officedocument.themeOverride+xml"/>
  <Override PartName="/ppt/charts/chart17.xml" ContentType="application/vnd.openxmlformats-officedocument.drawingml.chart+xml"/>
  <Override PartName="/ppt/theme/themeOverride14.xml" ContentType="application/vnd.openxmlformats-officedocument.themeOverride+xml"/>
  <Override PartName="/ppt/charts/chart18.xml" ContentType="application/vnd.openxmlformats-officedocument.drawingml.chart+xml"/>
  <Override PartName="/ppt/theme/themeOverride15.xml" ContentType="application/vnd.openxmlformats-officedocument.themeOverride+xml"/>
  <Override PartName="/ppt/charts/chart19.xml" ContentType="application/vnd.openxmlformats-officedocument.drawingml.chart+xml"/>
  <Override PartName="/ppt/theme/themeOverride16.xml" ContentType="application/vnd.openxmlformats-officedocument.themeOverride+xml"/>
  <Override PartName="/ppt/charts/chart20.xml" ContentType="application/vnd.openxmlformats-officedocument.drawingml.chart+xml"/>
  <Override PartName="/ppt/theme/themeOverride17.xml" ContentType="application/vnd.openxmlformats-officedocument.themeOverride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charts/chart22.xml" ContentType="application/vnd.openxmlformats-officedocument.drawingml.chart+xml"/>
  <Override PartName="/ppt/theme/themeOverride19.xml" ContentType="application/vnd.openxmlformats-officedocument.themeOverride+xml"/>
  <Override PartName="/ppt/charts/chart23.xml" ContentType="application/vnd.openxmlformats-officedocument.drawingml.chart+xml"/>
  <Override PartName="/ppt/theme/themeOverride20.xml" ContentType="application/vnd.openxmlformats-officedocument.themeOverride+xml"/>
  <Override PartName="/ppt/charts/chart24.xml" ContentType="application/vnd.openxmlformats-officedocument.drawingml.chart+xml"/>
  <Override PartName="/ppt/theme/themeOverride21.xml" ContentType="application/vnd.openxmlformats-officedocument.themeOverride+xml"/>
  <Override PartName="/ppt/charts/chart25.xml" ContentType="application/vnd.openxmlformats-officedocument.drawingml.chart+xml"/>
  <Override PartName="/ppt/theme/themeOverride22.xml" ContentType="application/vnd.openxmlformats-officedocument.themeOverride+xml"/>
  <Override PartName="/ppt/charts/chart26.xml" ContentType="application/vnd.openxmlformats-officedocument.drawingml.chart+xml"/>
  <Override PartName="/ppt/theme/themeOverride23.xml" ContentType="application/vnd.openxmlformats-officedocument.themeOverride+xml"/>
  <Override PartName="/ppt/charts/chart27.xml" ContentType="application/vnd.openxmlformats-officedocument.drawingml.chart+xml"/>
  <Override PartName="/ppt/theme/themeOverride24.xml" ContentType="application/vnd.openxmlformats-officedocument.themeOverride+xml"/>
  <Override PartName="/ppt/charts/chart28.xml" ContentType="application/vnd.openxmlformats-officedocument.drawingml.chart+xml"/>
  <Override PartName="/ppt/theme/themeOverride25.xml" ContentType="application/vnd.openxmlformats-officedocument.themeOverride+xml"/>
  <Override PartName="/ppt/charts/chart29.xml" ContentType="application/vnd.openxmlformats-officedocument.drawingml.chart+xml"/>
  <Override PartName="/ppt/theme/themeOverride26.xml" ContentType="application/vnd.openxmlformats-officedocument.themeOverride+xml"/>
  <Override PartName="/ppt/charts/chart30.xml" ContentType="application/vnd.openxmlformats-officedocument.drawingml.chart+xml"/>
  <Override PartName="/ppt/theme/themeOverride27.xml" ContentType="application/vnd.openxmlformats-officedocument.themeOverride+xml"/>
  <Override PartName="/ppt/charts/chart31.xml" ContentType="application/vnd.openxmlformats-officedocument.drawingml.chart+xml"/>
  <Override PartName="/ppt/theme/themeOverride28.xml" ContentType="application/vnd.openxmlformats-officedocument.themeOverride+xml"/>
  <Override PartName="/ppt/charts/chart32.xml" ContentType="application/vnd.openxmlformats-officedocument.drawingml.chart+xml"/>
  <Override PartName="/ppt/theme/themeOverride29.xml" ContentType="application/vnd.openxmlformats-officedocument.themeOverride+xml"/>
  <Override PartName="/ppt/charts/chart33.xml" ContentType="application/vnd.openxmlformats-officedocument.drawingml.chart+xml"/>
  <Override PartName="/ppt/theme/themeOverride30.xml" ContentType="application/vnd.openxmlformats-officedocument.themeOverride+xml"/>
  <Override PartName="/ppt/tags/tag2.xml" ContentType="application/vnd.openxmlformats-officedocument.presentationml.tags+xml"/>
  <Override PartName="/ppt/charts/chart34.xml" ContentType="application/vnd.openxmlformats-officedocument.drawingml.chart+xml"/>
  <Override PartName="/ppt/theme/themeOverride31.xml" ContentType="application/vnd.openxmlformats-officedocument.themeOverride+xml"/>
  <Override PartName="/ppt/charts/chart35.xml" ContentType="application/vnd.openxmlformats-officedocument.drawingml.chart+xml"/>
  <Override PartName="/ppt/theme/themeOverride32.xml" ContentType="application/vnd.openxmlformats-officedocument.themeOverride+xml"/>
  <Override PartName="/ppt/charts/chart36.xml" ContentType="application/vnd.openxmlformats-officedocument.drawingml.chart+xml"/>
  <Override PartName="/ppt/theme/themeOverride33.xml" ContentType="application/vnd.openxmlformats-officedocument.themeOverride+xml"/>
  <Override PartName="/ppt/charts/chart37.xml" ContentType="application/vnd.openxmlformats-officedocument.drawingml.chart+xml"/>
  <Override PartName="/ppt/theme/themeOverride34.xml" ContentType="application/vnd.openxmlformats-officedocument.themeOverride+xml"/>
  <Override PartName="/ppt/charts/chart38.xml" ContentType="application/vnd.openxmlformats-officedocument.drawingml.chart+xml"/>
  <Override PartName="/ppt/theme/themeOverride35.xml" ContentType="application/vnd.openxmlformats-officedocument.themeOverride+xml"/>
  <Override PartName="/ppt/charts/chart39.xml" ContentType="application/vnd.openxmlformats-officedocument.drawingml.chart+xml"/>
  <Override PartName="/ppt/theme/themeOverride36.xml" ContentType="application/vnd.openxmlformats-officedocument.themeOverride+xml"/>
  <Override PartName="/ppt/charts/chart40.xml" ContentType="application/vnd.openxmlformats-officedocument.drawingml.chart+xml"/>
  <Override PartName="/ppt/theme/themeOverride37.xml" ContentType="application/vnd.openxmlformats-officedocument.themeOverride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5" r:id="rId2"/>
  </p:sldMasterIdLst>
  <p:notesMasterIdLst>
    <p:notesMasterId r:id="rId44"/>
  </p:notesMasterIdLst>
  <p:handoutMasterIdLst>
    <p:handoutMasterId r:id="rId45"/>
  </p:handoutMasterIdLst>
  <p:sldIdLst>
    <p:sldId id="8321" r:id="rId3"/>
    <p:sldId id="258" r:id="rId4"/>
    <p:sldId id="440" r:id="rId5"/>
    <p:sldId id="259" r:id="rId6"/>
    <p:sldId id="260" r:id="rId7"/>
    <p:sldId id="262" r:id="rId8"/>
    <p:sldId id="263" r:id="rId9"/>
    <p:sldId id="264" r:id="rId10"/>
    <p:sldId id="265" r:id="rId11"/>
    <p:sldId id="8318" r:id="rId12"/>
    <p:sldId id="266" r:id="rId13"/>
    <p:sldId id="271" r:id="rId14"/>
    <p:sldId id="8162" r:id="rId15"/>
    <p:sldId id="274" r:id="rId16"/>
    <p:sldId id="8314" r:id="rId17"/>
    <p:sldId id="8280" r:id="rId18"/>
    <p:sldId id="8275" r:id="rId19"/>
    <p:sldId id="280" r:id="rId20"/>
    <p:sldId id="8319" r:id="rId21"/>
    <p:sldId id="8277" r:id="rId22"/>
    <p:sldId id="8290" r:id="rId23"/>
    <p:sldId id="8281" r:id="rId24"/>
    <p:sldId id="8278" r:id="rId25"/>
    <p:sldId id="8291" r:id="rId26"/>
    <p:sldId id="325" r:id="rId27"/>
    <p:sldId id="8282" r:id="rId28"/>
    <p:sldId id="461" r:id="rId29"/>
    <p:sldId id="8287" r:id="rId30"/>
    <p:sldId id="8288" r:id="rId31"/>
    <p:sldId id="8315" r:id="rId32"/>
    <p:sldId id="8283" r:id="rId33"/>
    <p:sldId id="8284" r:id="rId34"/>
    <p:sldId id="8285" r:id="rId35"/>
    <p:sldId id="8207" r:id="rId36"/>
    <p:sldId id="8289" r:id="rId37"/>
    <p:sldId id="345" r:id="rId38"/>
    <p:sldId id="8151" r:id="rId39"/>
    <p:sldId id="352" r:id="rId40"/>
    <p:sldId id="8320" r:id="rId41"/>
    <p:sldId id="8316" r:id="rId42"/>
    <p:sldId id="383" r:id="rId43"/>
  </p:sldIdLst>
  <p:sldSz cx="9906000" cy="6858000" type="A4"/>
  <p:notesSz cx="6797675" cy="9926638"/>
  <p:defaultTextStyle>
    <a:defPPr>
      <a:defRPr lang="es-ES_tradn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974" userDrawn="1">
          <p15:clr>
            <a:srgbClr val="A4A3A4"/>
          </p15:clr>
        </p15:guide>
        <p15:guide id="2" pos="172" userDrawn="1">
          <p15:clr>
            <a:srgbClr val="A4A3A4"/>
          </p15:clr>
        </p15:guide>
        <p15:guide id="3" pos="6068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atan Moreno Carranza" initials="" lastIdx="2" clrIdx="0"/>
  <p:cmAuthor id="1" name="Patricia" initials="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  <a:srgbClr val="95B3D7"/>
    <a:srgbClr val="993366"/>
    <a:srgbClr val="660033"/>
    <a:srgbClr val="99CC00"/>
    <a:srgbClr val="FF9C1F"/>
    <a:srgbClr val="66CCFF"/>
    <a:srgbClr val="4E637D"/>
    <a:srgbClr val="7F7F7F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9883" autoAdjust="0"/>
  </p:normalViewPr>
  <p:slideViewPr>
    <p:cSldViewPr snapToGrid="0" showGuides="1">
      <p:cViewPr>
        <p:scale>
          <a:sx n="100" d="100"/>
          <a:sy n="100" d="100"/>
        </p:scale>
        <p:origin x="-300" y="1182"/>
      </p:cViewPr>
      <p:guideLst>
        <p:guide orient="horz" pos="3974"/>
        <p:guide orient="horz" pos="346"/>
        <p:guide pos="172"/>
        <p:guide pos="60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-40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0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2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3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4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7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8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9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0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1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22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23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24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25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2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27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28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29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30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3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3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34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35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3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37.xm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1C1-4268-8D0D-6301F9C38211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1C1-4268-8D0D-6301F9C38211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1C1-4268-8D0D-6301F9C38211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1C1-4268-8D0D-6301F9C38211}"/>
              </c:ext>
            </c:extLst>
          </c:dPt>
          <c:dLbls>
            <c:dLbl>
              <c:idx val="0"/>
              <c:layout>
                <c:manualLayout>
                  <c:x val="1.9707196831641377E-2"/>
                  <c:y val="-2.777503129694109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C1-4268-8D0D-6301F9C38211}"/>
                </c:ext>
              </c:extLst>
            </c:dLbl>
            <c:dLbl>
              <c:idx val="1"/>
              <c:layout>
                <c:manualLayout>
                  <c:x val="-3.202419485141724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C1-4268-8D0D-6301F9C3821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1.515019208534878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346278336611724"/>
                      <c:h val="7.8780998843813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1C1-4268-8D0D-6301F9C382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Muy bien (9-10)</c:v>
                </c:pt>
                <c:pt idx="1">
                  <c:v>Bastante bien (7-8)</c:v>
                </c:pt>
                <c:pt idx="2">
                  <c:v>Ni bien, ni mal (5-6)</c:v>
                </c:pt>
                <c:pt idx="3">
                  <c:v>Mal (0-4)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0.12375709515937099</c:v>
                </c:pt>
                <c:pt idx="1">
                  <c:v>0.6885666024149214</c:v>
                </c:pt>
                <c:pt idx="2">
                  <c:v>0.16731509144445739</c:v>
                </c:pt>
                <c:pt idx="3">
                  <c:v>1.6418551958737558E-2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1C1-4268-8D0D-6301F9C3821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12452950522328002"/>
          <c:y val="0.86602386906798401"/>
          <c:w val="0.78432470943037857"/>
          <c:h val="0.13094609251494621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86132957900375E-2"/>
          <c:y val="6.9285441904335082E-2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3A-4C9E-BF92-8F0722102079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3A-4C9E-BF92-8F0722102079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13A-4C9E-BF92-8F0722102079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13A-4C9E-BF92-8F0722102079}"/>
              </c:ext>
            </c:extLst>
          </c:dPt>
          <c:dLbls>
            <c:dLbl>
              <c:idx val="0"/>
              <c:layout>
                <c:manualLayout>
                  <c:x val="7.3901988118655173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3A-4C9E-BF92-8F0722102079}"/>
                </c:ext>
              </c:extLst>
            </c:dLbl>
            <c:dLbl>
              <c:idx val="1"/>
              <c:layout>
                <c:manualLayout>
                  <c:x val="-3.6950994059327495E-2"/>
                  <c:y val="0.142411805602278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3A-4C9E-BF92-8F072210207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3A-4C9E-BF92-8F0722102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Muy positivamente (9-10)</c:v>
                </c:pt>
                <c:pt idx="1">
                  <c:v>Bastante positivamente (7-8)</c:v>
                </c:pt>
                <c:pt idx="2">
                  <c:v>Ni positiva, ni negativamente (5-6)</c:v>
                </c:pt>
                <c:pt idx="3">
                  <c:v>Negativamente (0-4)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2.9378366500121739E-2</c:v>
                </c:pt>
                <c:pt idx="1">
                  <c:v>0.44636701821348512</c:v>
                </c:pt>
                <c:pt idx="2">
                  <c:v>0.43724746834631856</c:v>
                </c:pt>
                <c:pt idx="3">
                  <c:v>5.7254259836458717E-2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13A-4C9E-BF92-8F072210207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58193761082346418"/>
          <c:y val="0.40870461009861991"/>
          <c:w val="0.35076274919627609"/>
          <c:h val="0.25960705972790116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614401439190063"/>
          <c:y val="0.10359047186859315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3A-4C9E-BF92-8F0722102079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3A-4C9E-BF92-8F0722102079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13A-4C9E-BF92-8F0722102079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13A-4C9E-BF92-8F0722102079}"/>
              </c:ext>
            </c:extLst>
          </c:dPt>
          <c:dLbls>
            <c:dLbl>
              <c:idx val="0"/>
              <c:layout>
                <c:manualLayout>
                  <c:x val="3.7783525588307582E-2"/>
                  <c:y val="0.111491076662101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3A-4C9E-BF92-8F0722102079}"/>
                </c:ext>
              </c:extLst>
            </c:dLbl>
            <c:dLbl>
              <c:idx val="1"/>
              <c:layout>
                <c:manualLayout>
                  <c:x val="8.6390378595944447E-3"/>
                  <c:y val="-4.256717151662979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3A-4C9E-BF92-8F072210207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5.1740975836486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3229182710231882E-2"/>
                      <c:h val="9.60538506627337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13A-4C9E-BF92-8F0722102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Mejor </c:v>
                </c:pt>
                <c:pt idx="1">
                  <c:v>Igual</c:v>
                </c:pt>
                <c:pt idx="2">
                  <c:v>Peor </c:v>
                </c:pt>
                <c:pt idx="3">
                  <c:v>Ns/Nc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0.25421130693316185</c:v>
                </c:pt>
                <c:pt idx="1">
                  <c:v>0.51818091653981913</c:v>
                </c:pt>
                <c:pt idx="2" formatCode="###0%">
                  <c:v>0.21144813423578834</c:v>
                </c:pt>
                <c:pt idx="3">
                  <c:v>1.6159642291234903E-2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13A-4C9E-BF92-8F072210207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l"/>
      <c:layout>
        <c:manualLayout>
          <c:xMode val="edge"/>
          <c:yMode val="edge"/>
          <c:x val="0.18887318317040622"/>
          <c:y val="0.28645981053945202"/>
          <c:w val="0.14452191699870615"/>
          <c:h val="0.29843682892636325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F-43A0-8377-60C02BC18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2.9378366500121739E-2</c:v>
                </c:pt>
                <c:pt idx="1">
                  <c:v>3.4395218805292616E-2</c:v>
                </c:pt>
                <c:pt idx="2">
                  <c:v>2.4612795532661956E-2</c:v>
                </c:pt>
                <c:pt idx="3">
                  <c:v>4.64773319442425E-2</c:v>
                </c:pt>
                <c:pt idx="4">
                  <c:v>1.8234398781321846E-2</c:v>
                </c:pt>
                <c:pt idx="5">
                  <c:v>3.17457102238239E-2</c:v>
                </c:pt>
                <c:pt idx="6">
                  <c:v>3.6200839614285121E-2</c:v>
                </c:pt>
                <c:pt idx="7">
                  <c:v>1.969568458578316E-2</c:v>
                </c:pt>
                <c:pt idx="8">
                  <c:v>2.9214481766741143E-2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DF-43A0-8377-60C02BC1871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0.44636701821348512</c:v>
                </c:pt>
                <c:pt idx="1">
                  <c:v>0.55337432337254289</c:v>
                </c:pt>
                <c:pt idx="2">
                  <c:v>0.34471943607388167</c:v>
                </c:pt>
                <c:pt idx="3">
                  <c:v>0.69085287475115076</c:v>
                </c:pt>
                <c:pt idx="4">
                  <c:v>0.51202282625144391</c:v>
                </c:pt>
                <c:pt idx="5">
                  <c:v>0.38864343618751446</c:v>
                </c:pt>
                <c:pt idx="6">
                  <c:v>0.38531313497096442</c:v>
                </c:pt>
                <c:pt idx="7">
                  <c:v>0.44747559934189191</c:v>
                </c:pt>
                <c:pt idx="8">
                  <c:v>0.43617615912763158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2DF-43A0-8377-60C02BC1871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0.43724746834631856</c:v>
                </c:pt>
                <c:pt idx="1">
                  <c:v>0.36196390811044032</c:v>
                </c:pt>
                <c:pt idx="2">
                  <c:v>0.50876026704228705</c:v>
                </c:pt>
                <c:pt idx="3">
                  <c:v>0.24523015460278583</c:v>
                </c:pt>
                <c:pt idx="4">
                  <c:v>0.38126333181424338</c:v>
                </c:pt>
                <c:pt idx="5">
                  <c:v>0.49928742442327739</c:v>
                </c:pt>
                <c:pt idx="6">
                  <c:v>0.50219435308221649</c:v>
                </c:pt>
                <c:pt idx="7">
                  <c:v>0.4606413125883313</c:v>
                </c:pt>
                <c:pt idx="8">
                  <c:v>0.40713508637308105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2DF-43A0-8377-60C02BC1871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DF-43A0-8377-60C02BC1871C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DF-43A0-8377-60C02BC1871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DF-43A0-8377-60C02BC1871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DF-43A0-8377-60C02BC1871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5.7254259836458717E-2</c:v>
                </c:pt>
                <c:pt idx="1">
                  <c:v>2.9801591391299263E-2</c:v>
                </c:pt>
                <c:pt idx="2">
                  <c:v>8.3331894130515921E-2</c:v>
                </c:pt>
                <c:pt idx="4">
                  <c:v>6.7763269156351807E-2</c:v>
                </c:pt>
                <c:pt idx="5">
                  <c:v>6.5614982554846324E-2</c:v>
                </c:pt>
                <c:pt idx="6">
                  <c:v>5.2219622132253576E-2</c:v>
                </c:pt>
                <c:pt idx="7">
                  <c:v>4.9763412816626863E-2</c:v>
                </c:pt>
                <c:pt idx="8">
                  <c:v>7.0267326779278647E-2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2DF-43A0-8377-60C02BC1871C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DF-43A0-8377-60C02BC1871C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750-4D48-A102-466FAE733369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2DF-43A0-8377-60C02BC1871C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2DF-43A0-8377-60C02BC1871C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2DF-43A0-8377-60C02BC1871C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2DF-43A0-8377-60C02BC1871C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50-4D48-A102-466FAE733369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0">
                  <c:v>2.9752887103619865E-2</c:v>
                </c:pt>
                <c:pt idx="1">
                  <c:v>2.0464958320423547E-2</c:v>
                </c:pt>
                <c:pt idx="2">
                  <c:v>3.8575607220656297E-2</c:v>
                </c:pt>
                <c:pt idx="3">
                  <c:v>1.7439638701820675E-2</c:v>
                </c:pt>
                <c:pt idx="4">
                  <c:v>2.071617399663972E-2</c:v>
                </c:pt>
                <c:pt idx="5">
                  <c:v>1.4708446610536158E-2</c:v>
                </c:pt>
                <c:pt idx="6">
                  <c:v>2.4072050200279221E-2</c:v>
                </c:pt>
                <c:pt idx="7">
                  <c:v>2.2423990667361691E-2</c:v>
                </c:pt>
                <c:pt idx="8">
                  <c:v>5.7206945953268376E-2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2DF-43A0-8377-60C02BC18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413824"/>
        <c:axId val="142415360"/>
      </c:barChart>
      <c:catAx>
        <c:axId val="142413824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424153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241536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42413824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089688942768451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6.3752504725522536</c:v>
                </c:pt>
                <c:pt idx="1">
                  <c:v>6.680931685781724</c:v>
                </c:pt>
                <c:pt idx="2">
                  <c:v>6.0794102542256843</c:v>
                </c:pt>
                <c:pt idx="3">
                  <c:v>6.9547060071315006</c:v>
                </c:pt>
                <c:pt idx="4">
                  <c:v>6.4462466303070372</c:v>
                </c:pt>
                <c:pt idx="5">
                  <c:v>6.2814387174137725</c:v>
                </c:pt>
                <c:pt idx="6">
                  <c:v>6.2695484481916832</c:v>
                </c:pt>
                <c:pt idx="7">
                  <c:v>6.3598898992178796</c:v>
                </c:pt>
                <c:pt idx="8">
                  <c:v>6.3396330184288159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CE-404E-805B-5C8B898D3F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451456"/>
        <c:axId val="142454144"/>
      </c:barChart>
      <c:catAx>
        <c:axId val="1424514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424541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2454144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42451456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83540387613780831"/>
          <c:h val="0.90550026721517285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F-43A0-8377-60C02BC18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0.25421130693316185</c:v>
                </c:pt>
                <c:pt idx="1">
                  <c:v>0.32942645063185011</c:v>
                </c:pt>
                <c:pt idx="2">
                  <c:v>0.18276349796451249</c:v>
                </c:pt>
                <c:pt idx="3">
                  <c:v>0.56561056103982565</c:v>
                </c:pt>
                <c:pt idx="4">
                  <c:v>0.37478629738919395</c:v>
                </c:pt>
                <c:pt idx="5">
                  <c:v>0.22366107549476621</c:v>
                </c:pt>
                <c:pt idx="6">
                  <c:v>0.21693247826726444</c:v>
                </c:pt>
                <c:pt idx="7">
                  <c:v>0.23762306815785292</c:v>
                </c:pt>
                <c:pt idx="8">
                  <c:v>0.17372398693836788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DF-43A0-8377-60C02BC1871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Igual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0.51818091653981913</c:v>
                </c:pt>
                <c:pt idx="1">
                  <c:v>0.47426485620851028</c:v>
                </c:pt>
                <c:pt idx="2">
                  <c:v>0.55989733340629955</c:v>
                </c:pt>
                <c:pt idx="3">
                  <c:v>0.27488796249619052</c:v>
                </c:pt>
                <c:pt idx="4">
                  <c:v>0.42621825170138794</c:v>
                </c:pt>
                <c:pt idx="5">
                  <c:v>0.54873270386973583</c:v>
                </c:pt>
                <c:pt idx="6">
                  <c:v>0.49537200716439178</c:v>
                </c:pt>
                <c:pt idx="7">
                  <c:v>0.5469971137390951</c:v>
                </c:pt>
                <c:pt idx="8">
                  <c:v>0.60367620679482414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2DF-43A0-8377-60C02BC1871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0.21144813423578834</c:v>
                </c:pt>
                <c:pt idx="1">
                  <c:v>0.1953507716778809</c:v>
                </c:pt>
                <c:pt idx="2">
                  <c:v>0.22673922095555402</c:v>
                </c:pt>
                <c:pt idx="3">
                  <c:v>0.13062358867201923</c:v>
                </c:pt>
                <c:pt idx="4">
                  <c:v>0.17827927691277914</c:v>
                </c:pt>
                <c:pt idx="5">
                  <c:v>0.22760622063549646</c:v>
                </c:pt>
                <c:pt idx="6">
                  <c:v>0.27122139895724873</c:v>
                </c:pt>
                <c:pt idx="7">
                  <c:v>0.21334462478995408</c:v>
                </c:pt>
                <c:pt idx="8">
                  <c:v>0.19149360226856108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2DF-43A0-8377-60C02BC1871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DF-43A0-8377-60C02BC1871C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DF-43A0-8377-60C02BC1871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DF-43A0-8377-60C02BC1871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DF-43A0-8377-60C02BC1871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General</c:formatCode>
                <c:ptCount val="9"/>
                <c:pt idx="0" formatCode="0%">
                  <c:v>1.6159642291234903E-2</c:v>
                </c:pt>
                <c:pt idx="2" formatCode="0%">
                  <c:v>3.0599947673635771E-2</c:v>
                </c:pt>
                <c:pt idx="3" formatCode="0%">
                  <c:v>2.887788779196444E-2</c:v>
                </c:pt>
                <c:pt idx="4" formatCode="0%">
                  <c:v>2.071617399663972E-2</c:v>
                </c:pt>
                <c:pt idx="6" formatCode="0%">
                  <c:v>1.6474115611094107E-2</c:v>
                </c:pt>
                <c:pt idx="8" formatCode="0%">
                  <c:v>3.1106203998246776E-2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2DF-43A0-8377-60C02BC18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756096"/>
        <c:axId val="143130624"/>
      </c:barChart>
      <c:catAx>
        <c:axId val="142756096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4313062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313062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42756096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25488101515774403"/>
          <c:y val="1.5321489135158579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86132957900375E-2"/>
          <c:y val="6.9285441904335082E-2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67-456D-9A21-B69B09E15B6D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67-456D-9A21-B69B09E15B6D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A67-456D-9A21-B69B09E15B6D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A67-456D-9A21-B69B09E15B6D}"/>
              </c:ext>
            </c:extLst>
          </c:dPt>
          <c:dLbls>
            <c:dLbl>
              <c:idx val="0"/>
              <c:layout>
                <c:manualLayout>
                  <c:x val="7.3901988118655173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67-456D-9A21-B69B09E15B6D}"/>
                </c:ext>
              </c:extLst>
            </c:dLbl>
            <c:dLbl>
              <c:idx val="1"/>
              <c:layout>
                <c:manualLayout>
                  <c:x val="3.034859914354926E-2"/>
                  <c:y val="8.6666247984246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67-456D-9A21-B69B09E15B6D}"/>
                </c:ext>
              </c:extLst>
            </c:dLbl>
            <c:dLbl>
              <c:idx val="2"/>
              <c:layout>
                <c:manualLayout>
                  <c:x val="4.776103482470042E-2"/>
                  <c:y val="4.28811833315775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67-456D-9A21-B69B09E15B6D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67-456D-9A21-B69B09E15B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Muy positivamente (9-10)</c:v>
                </c:pt>
                <c:pt idx="1">
                  <c:v>Bastante positivamente (7-8)</c:v>
                </c:pt>
                <c:pt idx="2">
                  <c:v>Ni positiva, ni negativamente (5-6)</c:v>
                </c:pt>
                <c:pt idx="3">
                  <c:v>Negativamente (0-4)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1.5281917126630318E-2</c:v>
                </c:pt>
                <c:pt idx="1">
                  <c:v>0.27123243408642411</c:v>
                </c:pt>
                <c:pt idx="2">
                  <c:v>0.50587614253876267</c:v>
                </c:pt>
                <c:pt idx="3">
                  <c:v>0.19372013478492373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A67-456D-9A21-B69B09E15B6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58193761082346418"/>
          <c:y val="0.40870461009861991"/>
          <c:w val="0.35076274919627609"/>
          <c:h val="0.25960705972790116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614401439190063"/>
          <c:y val="0.10359047186859315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38-4C6C-AA0A-CD1E74AC1677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38-4C6C-AA0A-CD1E74AC1677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838-4C6C-AA0A-CD1E74AC1677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838-4C6C-AA0A-CD1E74AC1677}"/>
              </c:ext>
            </c:extLst>
          </c:dPt>
          <c:dLbls>
            <c:dLbl>
              <c:idx val="0"/>
              <c:layout>
                <c:manualLayout>
                  <c:x val="3.7783525588307582E-2"/>
                  <c:y val="0.111491076662101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38-4C6C-AA0A-CD1E74AC1677}"/>
                </c:ext>
              </c:extLst>
            </c:dLbl>
            <c:dLbl>
              <c:idx val="1"/>
              <c:layout>
                <c:manualLayout>
                  <c:x val="8.6390378595944447E-3"/>
                  <c:y val="-4.256717151662979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38-4C6C-AA0A-CD1E74AC16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5.1740975836486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3229182710231882E-2"/>
                      <c:h val="9.60538506627337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838-4C6C-AA0A-CD1E74AC1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Mejor </c:v>
                </c:pt>
                <c:pt idx="1">
                  <c:v>Igual</c:v>
                </c:pt>
                <c:pt idx="2">
                  <c:v>Peor </c:v>
                </c:pt>
                <c:pt idx="3">
                  <c:v>Ns/Nc</c:v>
                </c:pt>
              </c:strCache>
            </c:strRef>
          </c:cat>
          <c:val>
            <c:numRef>
              <c:f>Hoja1!$B$2:$B$5</c:f>
              <c:numCache>
                <c:formatCode>###0%</c:formatCode>
                <c:ptCount val="4"/>
                <c:pt idx="0">
                  <c:v>0.23961597681153168</c:v>
                </c:pt>
                <c:pt idx="1">
                  <c:v>0.49162238409544279</c:v>
                </c:pt>
                <c:pt idx="2">
                  <c:v>0.24090504534106505</c:v>
                </c:pt>
                <c:pt idx="3">
                  <c:v>2.7856593751964233E-2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838-4C6C-AA0A-CD1E74AC167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l"/>
      <c:layout>
        <c:manualLayout>
          <c:xMode val="edge"/>
          <c:yMode val="edge"/>
          <c:x val="0.19538605155559263"/>
          <c:y val="0.28217169220629429"/>
          <c:w val="0.15537669764068351"/>
          <c:h val="0.22982693559583914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37339090111268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4.1219331920978102E-3"/>
                  <c:y val="1.6287915542284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8D-4008-9DA0-6F21EB3C62C7}"/>
                </c:ext>
              </c:extLst>
            </c:dLbl>
            <c:dLbl>
              <c:idx val="1"/>
              <c:layout>
                <c:manualLayout>
                  <c:x val="4.1382254181535584E-3"/>
                  <c:y val="5.0316118608067116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4A-46F5-AC62-2689E3C6CEEE}"/>
                </c:ext>
              </c:extLst>
            </c:dLbl>
            <c:dLbl>
              <c:idx val="2"/>
              <c:layout>
                <c:manualLayout>
                  <c:x val="2.758816945435705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4A-46F5-AC62-2689E3C6CEEE}"/>
                </c:ext>
              </c:extLst>
            </c:dLbl>
            <c:dLbl>
              <c:idx val="6"/>
              <c:layout>
                <c:manualLayout>
                  <c:x val="2.7588169454357057E-3"/>
                  <c:y val="1.00632237216134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4A-46F5-AC62-2689E3C6CEEE}"/>
                </c:ext>
              </c:extLst>
            </c:dLbl>
            <c:dLbl>
              <c:idx val="7"/>
              <c:layout>
                <c:manualLayout>
                  <c:x val="5.5176338908714114E-3"/>
                  <c:y val="2.1610608388330531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4A-46F5-AC62-2689E3C6CEEE}"/>
                </c:ext>
              </c:extLst>
            </c:dLbl>
            <c:dLbl>
              <c:idx val="8"/>
              <c:layout>
                <c:manualLayout>
                  <c:x val="5.5176338908714114E-3"/>
                  <c:y val="2.1610608388330531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4A-46F5-AC62-2689E3C6CE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1.5281917126630318E-2</c:v>
                </c:pt>
                <c:pt idx="1">
                  <c:v>1.3053500773340408E-2</c:v>
                </c:pt>
                <c:pt idx="2">
                  <c:v>1.7398717787814686E-2</c:v>
                </c:pt>
                <c:pt idx="3">
                  <c:v>3.9197498693700691E-2</c:v>
                </c:pt>
                <c:pt idx="5">
                  <c:v>2.6084712875904276E-2</c:v>
                </c:pt>
                <c:pt idx="6">
                  <c:v>1.5015136801810906E-2</c:v>
                </c:pt>
                <c:pt idx="7">
                  <c:v>1.3111171402561149E-2</c:v>
                </c:pt>
                <c:pt idx="8">
                  <c:v>9.5245501852851688E-3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C8D-4008-9DA0-6F21EB3C62C7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0.27123243408642411</c:v>
                </c:pt>
                <c:pt idx="1">
                  <c:v>0.35396960832454671</c:v>
                </c:pt>
                <c:pt idx="2">
                  <c:v>0.19263935390496134</c:v>
                </c:pt>
                <c:pt idx="3">
                  <c:v>0.49087545596633686</c:v>
                </c:pt>
                <c:pt idx="4">
                  <c:v>0.39800458537927719</c:v>
                </c:pt>
                <c:pt idx="5">
                  <c:v>0.25897878592729295</c:v>
                </c:pt>
                <c:pt idx="6">
                  <c:v>0.26131368775073543</c:v>
                </c:pt>
                <c:pt idx="7">
                  <c:v>0.18786603393230297</c:v>
                </c:pt>
                <c:pt idx="8">
                  <c:v>0.22117785468325576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C8D-4008-9DA0-6F21EB3C62C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0.50587614253876267</c:v>
                </c:pt>
                <c:pt idx="1">
                  <c:v>0.48857920487534029</c:v>
                </c:pt>
                <c:pt idx="2">
                  <c:v>0.52230672070622952</c:v>
                </c:pt>
                <c:pt idx="3">
                  <c:v>0.42961090845785405</c:v>
                </c:pt>
                <c:pt idx="4">
                  <c:v>0.44798914558081809</c:v>
                </c:pt>
                <c:pt idx="5">
                  <c:v>0.47023682097210506</c:v>
                </c:pt>
                <c:pt idx="6">
                  <c:v>0.52180931152325138</c:v>
                </c:pt>
                <c:pt idx="7">
                  <c:v>0.58207555071923667</c:v>
                </c:pt>
                <c:pt idx="8">
                  <c:v>0.51997882029408848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C8D-4008-9DA0-6F21EB3C62C7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8D-4008-9DA0-6F21EB3C62C7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8D-4008-9DA0-6F21EB3C62C7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C8D-4008-9DA0-6F21EB3C62C7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8D-4008-9DA0-6F21EB3C62C7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C8D-4008-9DA0-6F21EB3C6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0.19372013478492373</c:v>
                </c:pt>
                <c:pt idx="1">
                  <c:v>0.13396277612130808</c:v>
                </c:pt>
                <c:pt idx="2">
                  <c:v>0.25048439974960424</c:v>
                </c:pt>
                <c:pt idx="3">
                  <c:v>2.2876498180287523E-2</c:v>
                </c:pt>
                <c:pt idx="4">
                  <c:v>0.1540062690399053</c:v>
                </c:pt>
                <c:pt idx="5">
                  <c:v>0.24469968022469607</c:v>
                </c:pt>
                <c:pt idx="6">
                  <c:v>0.19942903317350524</c:v>
                </c:pt>
                <c:pt idx="7">
                  <c:v>0.19172007548826847</c:v>
                </c:pt>
                <c:pt idx="8">
                  <c:v>0.2183566198623432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C8D-4008-9DA0-6F21EB3C62C7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C8D-4008-9DA0-6F21EB3C62C7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8D-4008-9DA0-6F21EB3C62C7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C8D-4008-9DA0-6F21EB3C62C7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C8D-4008-9DA0-6F21EB3C62C7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C8D-4008-9DA0-6F21EB3C62C7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C8D-4008-9DA0-6F21EB3C62C7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C8D-4008-9DA0-6F21EB3C62C7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C8D-4008-9DA0-6F21EB3C6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0">
                  <c:v>1.3889371463263203E-2</c:v>
                </c:pt>
                <c:pt idx="1">
                  <c:v>1.0434909905462909E-2</c:v>
                </c:pt>
                <c:pt idx="2">
                  <c:v>1.7170807851392456E-2</c:v>
                </c:pt>
                <c:pt idx="3">
                  <c:v>1.7439638701820675E-2</c:v>
                </c:pt>
                <c:pt idx="7">
                  <c:v>2.5227168457626091E-2</c:v>
                </c:pt>
                <c:pt idx="8">
                  <c:v>3.0962154975027703E-2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6C8D-4008-9DA0-6F21EB3C62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9079040"/>
        <c:axId val="139089024"/>
      </c:barChart>
      <c:catAx>
        <c:axId val="139079040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3908902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908902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39079040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17132944579323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5.672928101600279</c:v>
                </c:pt>
                <c:pt idx="1">
                  <c:v>5.9728689252147813</c:v>
                </c:pt>
                <c:pt idx="2">
                  <c:v>5.3860578438332949</c:v>
                </c:pt>
                <c:pt idx="3">
                  <c:v>6.5034190149373314</c:v>
                </c:pt>
                <c:pt idx="4">
                  <c:v>5.9406152298672001</c:v>
                </c:pt>
                <c:pt idx="5">
                  <c:v>5.6033348439388204</c:v>
                </c:pt>
                <c:pt idx="6">
                  <c:v>5.6853096226217081</c:v>
                </c:pt>
                <c:pt idx="7">
                  <c:v>5.5427298795719979</c:v>
                </c:pt>
                <c:pt idx="8">
                  <c:v>5.4405327709340376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1D-45F9-AA76-4E5D194251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991744"/>
        <c:axId val="142994432"/>
      </c:barChart>
      <c:catAx>
        <c:axId val="1429917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4299443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2994432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42991744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83540387613780831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43-497B-A0F1-1C90E6C7B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0.23961597681153168</c:v>
                </c:pt>
                <c:pt idx="1">
                  <c:v>0.29945685910043773</c:v>
                </c:pt>
                <c:pt idx="2">
                  <c:v>0.18277237170694169</c:v>
                </c:pt>
                <c:pt idx="3">
                  <c:v>0.51207747089784095</c:v>
                </c:pt>
                <c:pt idx="4">
                  <c:v>0.28616130244450111</c:v>
                </c:pt>
                <c:pt idx="5">
                  <c:v>0.15817466064609939</c:v>
                </c:pt>
                <c:pt idx="6">
                  <c:v>0.20616301874987158</c:v>
                </c:pt>
                <c:pt idx="7">
                  <c:v>0.24277965250824901</c:v>
                </c:pt>
                <c:pt idx="8">
                  <c:v>0.22635045641408766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43-497B-A0F1-1C90E6C7B0B1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Igual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0.49162238409544279</c:v>
                </c:pt>
                <c:pt idx="1">
                  <c:v>0.48679899803162885</c:v>
                </c:pt>
                <c:pt idx="2">
                  <c:v>0.49620417905218384</c:v>
                </c:pt>
                <c:pt idx="3">
                  <c:v>0.30886746570174706</c:v>
                </c:pt>
                <c:pt idx="4">
                  <c:v>0.48783923230149762</c:v>
                </c:pt>
                <c:pt idx="5">
                  <c:v>0.59562085570604462</c:v>
                </c:pt>
                <c:pt idx="6">
                  <c:v>0.51602375140529888</c:v>
                </c:pt>
                <c:pt idx="7">
                  <c:v>0.53790219400907102</c:v>
                </c:pt>
                <c:pt idx="8">
                  <c:v>0.41950616449766559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43-497B-A0F1-1C90E6C7B0B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0.24090504534106505</c:v>
                </c:pt>
                <c:pt idx="1">
                  <c:v>0.19662346941494213</c:v>
                </c:pt>
                <c:pt idx="2">
                  <c:v>0.28296867005837567</c:v>
                </c:pt>
                <c:pt idx="3">
                  <c:v>0.15017717560844746</c:v>
                </c:pt>
                <c:pt idx="4">
                  <c:v>0.22599946525400186</c:v>
                </c:pt>
                <c:pt idx="5">
                  <c:v>0.23109500885812928</c:v>
                </c:pt>
                <c:pt idx="6">
                  <c:v>0.2694478928503285</c:v>
                </c:pt>
                <c:pt idx="7">
                  <c:v>0.19545436961800985</c:v>
                </c:pt>
                <c:pt idx="8">
                  <c:v>0.28722564576895365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C43-497B-A0F1-1C90E6C7B0B1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43-497B-A0F1-1C90E6C7B0B1}"/>
                </c:ext>
              </c:extLst>
            </c:dLbl>
            <c:dLbl>
              <c:idx val="1"/>
              <c:layout>
                <c:manualLayout>
                  <c:x val="-2.4418788412317138E-3"/>
                  <c:y val="3.69627845874007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43-497B-A0F1-1C90E6C7B0B1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43-497B-A0F1-1C90E6C7B0B1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43-497B-A0F1-1C90E6C7B0B1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43-497B-A0F1-1C90E6C7B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2.7856593751964233E-2</c:v>
                </c:pt>
                <c:pt idx="1">
                  <c:v>1.7120673452990447E-2</c:v>
                </c:pt>
                <c:pt idx="2">
                  <c:v>3.8054779182501039E-2</c:v>
                </c:pt>
                <c:pt idx="3">
                  <c:v>2.887788779196444E-2</c:v>
                </c:pt>
                <c:pt idx="5">
                  <c:v>1.5109474789725033E-2</c:v>
                </c:pt>
                <c:pt idx="6">
                  <c:v>8.3653369945001603E-3</c:v>
                </c:pt>
                <c:pt idx="7">
                  <c:v>2.3863783864665176E-2</c:v>
                </c:pt>
                <c:pt idx="8">
                  <c:v>6.6917733319293432E-2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C43-497B-A0F1-1C90E6C7B0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3734656"/>
        <c:axId val="143736192"/>
      </c:barChart>
      <c:catAx>
        <c:axId val="143734656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4373619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3736192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43734656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25488101515774403"/>
          <c:y val="1.5321489135158579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0001117268453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bien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F-43A0-8377-60C02BC18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0.12375709515937099</c:v>
                </c:pt>
                <c:pt idx="1">
                  <c:v>0.13713035105511845</c:v>
                </c:pt>
                <c:pt idx="2">
                  <c:v>0.11105367154622242</c:v>
                </c:pt>
                <c:pt idx="3">
                  <c:v>0.204078513124935</c:v>
                </c:pt>
                <c:pt idx="4">
                  <c:v>0.15647475780685402</c:v>
                </c:pt>
                <c:pt idx="5">
                  <c:v>0.10863935941602949</c:v>
                </c:pt>
                <c:pt idx="6">
                  <c:v>0.11616698594591092</c:v>
                </c:pt>
                <c:pt idx="7">
                  <c:v>8.627935672879794E-2</c:v>
                </c:pt>
                <c:pt idx="8">
                  <c:v>0.12697425900476489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DF-43A0-8377-60C02BC1871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bien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0.6885666024149214</c:v>
                </c:pt>
                <c:pt idx="1">
                  <c:v>0.70659733347986031</c:v>
                </c:pt>
                <c:pt idx="2">
                  <c:v>0.67143898468605234</c:v>
                </c:pt>
                <c:pt idx="3">
                  <c:v>0.77848184817324428</c:v>
                </c:pt>
                <c:pt idx="4">
                  <c:v>0.757592530970991</c:v>
                </c:pt>
                <c:pt idx="5">
                  <c:v>0.71690262948031502</c:v>
                </c:pt>
                <c:pt idx="6">
                  <c:v>0.66400588130230365</c:v>
                </c:pt>
                <c:pt idx="7">
                  <c:v>0.68366485060986226</c:v>
                </c:pt>
                <c:pt idx="8">
                  <c:v>0.63239436850200859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2DF-43A0-8377-60C02BC1871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bien, ni mal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0.16731509144445739</c:v>
                </c:pt>
                <c:pt idx="1">
                  <c:v>0.13963358171668055</c:v>
                </c:pt>
                <c:pt idx="2">
                  <c:v>0.19361010494488787</c:v>
                </c:pt>
                <c:pt idx="3">
                  <c:v>1.7439638701820675E-2</c:v>
                </c:pt>
                <c:pt idx="4">
                  <c:v>8.1701356577812551E-2</c:v>
                </c:pt>
                <c:pt idx="5">
                  <c:v>0.16217699288950149</c:v>
                </c:pt>
                <c:pt idx="6">
                  <c:v>0.20367013192242303</c:v>
                </c:pt>
                <c:pt idx="7">
                  <c:v>0.20869986302327007</c:v>
                </c:pt>
                <c:pt idx="8">
                  <c:v>0.19877248000236145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2DF-43A0-8377-60C02BC1871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Mal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DF-43A0-8377-60C02BC1871C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DF-43A0-8377-60C02BC1871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DF-43A0-8377-60C02BC1871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DF-43A0-8377-60C02BC1871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1.6418551958737558E-2</c:v>
                </c:pt>
                <c:pt idx="1">
                  <c:v>9.4791341785006103E-3</c:v>
                </c:pt>
                <c:pt idx="2">
                  <c:v>2.3010391999650059E-2</c:v>
                </c:pt>
                <c:pt idx="5">
                  <c:v>1.2281018214152964E-2</c:v>
                </c:pt>
                <c:pt idx="6">
                  <c:v>1.4529009706086289E-2</c:v>
                </c:pt>
                <c:pt idx="7">
                  <c:v>2.0498205216882472E-2</c:v>
                </c:pt>
                <c:pt idx="8">
                  <c:v>2.844545460249711E-2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2DF-43A0-8377-60C02BC1871C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DF-43A0-8377-60C02BC1871C}"/>
                </c:ext>
              </c:extLst>
            </c:dLbl>
            <c:dLbl>
              <c:idx val="1"/>
              <c:layout>
                <c:manualLayout>
                  <c:x val="0"/>
                  <c:y val="-1.6467067485823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750-4D48-A102-466FAE733369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2DF-43A0-8377-60C02BC1871C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2DF-43A0-8377-60C02BC1871C}"/>
                </c:ext>
              </c:extLst>
            </c:dLbl>
            <c:dLbl>
              <c:idx val="5"/>
              <c:layout>
                <c:manualLayout>
                  <c:x val="6.9342239716127813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2DF-43A0-8377-60C02BC1871C}"/>
                </c:ext>
              </c:extLst>
            </c:dLbl>
            <c:dLbl>
              <c:idx val="7"/>
              <c:layout>
                <c:manualLayout>
                  <c:x val="1.20124908284835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2DF-43A0-8377-60C02BC1871C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50-4D48-A102-466FAE733369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1">
                  <c:v>7.1595995698390058E-3</c:v>
                </c:pt>
                <c:pt idx="8">
                  <c:v>1.341343788836773E-2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2DF-43A0-8377-60C02BC18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0769152"/>
        <c:axId val="140800384"/>
      </c:barChart>
      <c:catAx>
        <c:axId val="140769152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4080038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080038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40769152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16521946443108362"/>
          <c:y val="1.5321544919183057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2196747606447682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28-460F-826F-CF75EDA688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Reapertura del aeropuerto de Foronda</c:v>
                </c:pt>
                <c:pt idx="1">
                  <c:v>El plan "Álava Conectada“ que permite a todos los alaveses y alavesas tener acceso a internet</c:v>
                </c:pt>
                <c:pt idx="2">
                  <c:v>El cierre de la central nuclear de Garoña</c:v>
                </c:pt>
                <c:pt idx="3">
                  <c:v>La mejora en los accesos, comunicaciones y carreteras de Álava</c:v>
                </c:pt>
                <c:pt idx="4">
                  <c:v>Apoyo a la promoción de la cultura</c:v>
                </c:pt>
                <c:pt idx="5">
                  <c:v>El impulso de la igualdad entre hombres y mujeres</c:v>
                </c:pt>
                <c:pt idx="6">
                  <c:v>Los servicios sociales (Los servicios, ayudas o prestaciones de la Diputación foral de Álava en materia social)</c:v>
                </c:pt>
                <c:pt idx="7">
                  <c:v>Las ayudas a las personas con dependencia y/o discapacidad</c:v>
                </c:pt>
                <c:pt idx="8">
                  <c:v>El seguimiento y control del fraude fiscal</c:v>
                </c:pt>
                <c:pt idx="9">
                  <c:v>El tren de alta velocidad</c:v>
                </c:pt>
                <c:pt idx="10">
                  <c:v>La promoción económica y el empleo</c:v>
                </c:pt>
                <c:pt idx="11">
                  <c:v>El seguimiento y control de las ayudas sociales</c:v>
                </c:pt>
              </c:strCache>
            </c:strRef>
          </c:cat>
          <c:val>
            <c:numRef>
              <c:f>Hoja1!$B$2:$B$13</c:f>
              <c:numCache>
                <c:formatCode>0%</c:formatCode>
                <c:ptCount val="12"/>
                <c:pt idx="0">
                  <c:v>0.23010758332174841</c:v>
                </c:pt>
                <c:pt idx="1">
                  <c:v>0.13330553206644508</c:v>
                </c:pt>
                <c:pt idx="2">
                  <c:v>0.25224848821409041</c:v>
                </c:pt>
                <c:pt idx="3">
                  <c:v>7.6409766504307086E-2</c:v>
                </c:pt>
                <c:pt idx="4">
                  <c:v>7.6430523522595023E-2</c:v>
                </c:pt>
                <c:pt idx="5">
                  <c:v>8.565119305061078E-2</c:v>
                </c:pt>
                <c:pt idx="6">
                  <c:v>6.82834583038259E-2</c:v>
                </c:pt>
                <c:pt idx="7">
                  <c:v>8.5427431378952465E-2</c:v>
                </c:pt>
                <c:pt idx="8">
                  <c:v>6.3975927818294087E-2</c:v>
                </c:pt>
                <c:pt idx="9">
                  <c:v>8.3599487837771894E-2</c:v>
                </c:pt>
                <c:pt idx="10">
                  <c:v>2.3065594253123479E-2</c:v>
                </c:pt>
                <c:pt idx="11">
                  <c:v>4.6195212792199916E-2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28-460F-826F-CF75EDA688B7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Reapertura del aeropuerto de Foronda</c:v>
                </c:pt>
                <c:pt idx="1">
                  <c:v>El plan "Álava Conectada“ que permite a todos los alaveses y alavesas tener acceso a internet</c:v>
                </c:pt>
                <c:pt idx="2">
                  <c:v>El cierre de la central nuclear de Garoña</c:v>
                </c:pt>
                <c:pt idx="3">
                  <c:v>La mejora en los accesos, comunicaciones y carreteras de Álava</c:v>
                </c:pt>
                <c:pt idx="4">
                  <c:v>Apoyo a la promoción de la cultura</c:v>
                </c:pt>
                <c:pt idx="5">
                  <c:v>El impulso de la igualdad entre hombres y mujeres</c:v>
                </c:pt>
                <c:pt idx="6">
                  <c:v>Los servicios sociales (Los servicios, ayudas o prestaciones de la Diputación foral de Álava en materia social)</c:v>
                </c:pt>
                <c:pt idx="7">
                  <c:v>Las ayudas a las personas con dependencia y/o discapacidad</c:v>
                </c:pt>
                <c:pt idx="8">
                  <c:v>El seguimiento y control del fraude fiscal</c:v>
                </c:pt>
                <c:pt idx="9">
                  <c:v>El tren de alta velocidad</c:v>
                </c:pt>
                <c:pt idx="10">
                  <c:v>La promoción económica y el empleo</c:v>
                </c:pt>
                <c:pt idx="11">
                  <c:v>El seguimiento y control de las ayudas sociales</c:v>
                </c:pt>
              </c:strCache>
            </c:strRef>
          </c:cat>
          <c:val>
            <c:numRef>
              <c:f>Hoja1!$C$2:$C$13</c:f>
              <c:numCache>
                <c:formatCode>0%</c:formatCode>
                <c:ptCount val="12"/>
                <c:pt idx="0">
                  <c:v>0.31967730925938009</c:v>
                </c:pt>
                <c:pt idx="1">
                  <c:v>0.3779694719811445</c:v>
                </c:pt>
                <c:pt idx="2">
                  <c:v>0.24147198803849812</c:v>
                </c:pt>
                <c:pt idx="3">
                  <c:v>0.39180830586502169</c:v>
                </c:pt>
                <c:pt idx="4">
                  <c:v>0.377576680367671</c:v>
                </c:pt>
                <c:pt idx="5">
                  <c:v>0.3244178513068483</c:v>
                </c:pt>
                <c:pt idx="6">
                  <c:v>0.32653334689707836</c:v>
                </c:pt>
                <c:pt idx="7">
                  <c:v>0.27950308191699924</c:v>
                </c:pt>
                <c:pt idx="8">
                  <c:v>0.23071941440156019</c:v>
                </c:pt>
                <c:pt idx="9">
                  <c:v>0.19903141683406475</c:v>
                </c:pt>
                <c:pt idx="10">
                  <c:v>0.24895842973356433</c:v>
                </c:pt>
                <c:pt idx="11">
                  <c:v>0.21054576320002746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828-460F-826F-CF75EDA688B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Reapertura del aeropuerto de Foronda</c:v>
                </c:pt>
                <c:pt idx="1">
                  <c:v>El plan "Álava Conectada“ que permite a todos los alaveses y alavesas tener acceso a internet</c:v>
                </c:pt>
                <c:pt idx="2">
                  <c:v>El cierre de la central nuclear de Garoña</c:v>
                </c:pt>
                <c:pt idx="3">
                  <c:v>La mejora en los accesos, comunicaciones y carreteras de Álava</c:v>
                </c:pt>
                <c:pt idx="4">
                  <c:v>Apoyo a la promoción de la cultura</c:v>
                </c:pt>
                <c:pt idx="5">
                  <c:v>El impulso de la igualdad entre hombres y mujeres</c:v>
                </c:pt>
                <c:pt idx="6">
                  <c:v>Los servicios sociales (Los servicios, ayudas o prestaciones de la Diputación foral de Álava en materia social)</c:v>
                </c:pt>
                <c:pt idx="7">
                  <c:v>Las ayudas a las personas con dependencia y/o discapacidad</c:v>
                </c:pt>
                <c:pt idx="8">
                  <c:v>El seguimiento y control del fraude fiscal</c:v>
                </c:pt>
                <c:pt idx="9">
                  <c:v>El tren de alta velocidad</c:v>
                </c:pt>
                <c:pt idx="10">
                  <c:v>La promoción económica y el empleo</c:v>
                </c:pt>
                <c:pt idx="11">
                  <c:v>El seguimiento y control de las ayudas sociales</c:v>
                </c:pt>
              </c:strCache>
            </c:strRef>
          </c:cat>
          <c:val>
            <c:numRef>
              <c:f>Hoja1!$D$2:$D$13</c:f>
              <c:numCache>
                <c:formatCode>0%</c:formatCode>
                <c:ptCount val="12"/>
                <c:pt idx="0">
                  <c:v>0.22898623114550193</c:v>
                </c:pt>
                <c:pt idx="1">
                  <c:v>0.21174784991160422</c:v>
                </c:pt>
                <c:pt idx="2">
                  <c:v>0.23986043184894265</c:v>
                </c:pt>
                <c:pt idx="3">
                  <c:v>0.35509076829327824</c:v>
                </c:pt>
                <c:pt idx="4">
                  <c:v>0.35916814558013532</c:v>
                </c:pt>
                <c:pt idx="5">
                  <c:v>0.39501227452675958</c:v>
                </c:pt>
                <c:pt idx="6">
                  <c:v>0.37191861229441692</c:v>
                </c:pt>
                <c:pt idx="7">
                  <c:v>0.31323415829500645</c:v>
                </c:pt>
                <c:pt idx="8">
                  <c:v>0.3409412560211989</c:v>
                </c:pt>
                <c:pt idx="9">
                  <c:v>0.28218460993284217</c:v>
                </c:pt>
                <c:pt idx="10">
                  <c:v>0.46593428876579629</c:v>
                </c:pt>
                <c:pt idx="11">
                  <c:v>0.34508186632634524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828-460F-826F-CF75EDA688B7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28-460F-826F-CF75EDA688B7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28-460F-826F-CF75EDA688B7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28-460F-826F-CF75EDA688B7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28-460F-826F-CF75EDA688B7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28-460F-826F-CF75EDA688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Reapertura del aeropuerto de Foronda</c:v>
                </c:pt>
                <c:pt idx="1">
                  <c:v>El plan "Álava Conectada“ que permite a todos los alaveses y alavesas tener acceso a internet</c:v>
                </c:pt>
                <c:pt idx="2">
                  <c:v>El cierre de la central nuclear de Garoña</c:v>
                </c:pt>
                <c:pt idx="3">
                  <c:v>La mejora en los accesos, comunicaciones y carreteras de Álava</c:v>
                </c:pt>
                <c:pt idx="4">
                  <c:v>Apoyo a la promoción de la cultura</c:v>
                </c:pt>
                <c:pt idx="5">
                  <c:v>El impulso de la igualdad entre hombres y mujeres</c:v>
                </c:pt>
                <c:pt idx="6">
                  <c:v>Los servicios sociales (Los servicios, ayudas o prestaciones de la Diputación foral de Álava en materia social)</c:v>
                </c:pt>
                <c:pt idx="7">
                  <c:v>Las ayudas a las personas con dependencia y/o discapacidad</c:v>
                </c:pt>
                <c:pt idx="8">
                  <c:v>El seguimiento y control del fraude fiscal</c:v>
                </c:pt>
                <c:pt idx="9">
                  <c:v>El tren de alta velocidad</c:v>
                </c:pt>
                <c:pt idx="10">
                  <c:v>La promoción económica y el empleo</c:v>
                </c:pt>
                <c:pt idx="11">
                  <c:v>El seguimiento y control de las ayudas sociales</c:v>
                </c:pt>
              </c:strCache>
            </c:strRef>
          </c:cat>
          <c:val>
            <c:numRef>
              <c:f>Hoja1!$E$2:$E$13</c:f>
              <c:numCache>
                <c:formatCode>0%</c:formatCode>
                <c:ptCount val="12"/>
                <c:pt idx="0">
                  <c:v>0.15348819698202634</c:v>
                </c:pt>
                <c:pt idx="1">
                  <c:v>7.8950968931618695E-2</c:v>
                </c:pt>
                <c:pt idx="2">
                  <c:v>0.13767953809395658</c:v>
                </c:pt>
                <c:pt idx="3">
                  <c:v>0.1494365523111294</c:v>
                </c:pt>
                <c:pt idx="4">
                  <c:v>0.12508192086845585</c:v>
                </c:pt>
                <c:pt idx="5">
                  <c:v>0.11846256861895829</c:v>
                </c:pt>
                <c:pt idx="6">
                  <c:v>0.15248907718732807</c:v>
                </c:pt>
                <c:pt idx="7">
                  <c:v>0.21570578903470242</c:v>
                </c:pt>
                <c:pt idx="8">
                  <c:v>0.25845364387920827</c:v>
                </c:pt>
                <c:pt idx="9">
                  <c:v>0.31563665826512521</c:v>
                </c:pt>
                <c:pt idx="10">
                  <c:v>0.17920210654775026</c:v>
                </c:pt>
                <c:pt idx="11">
                  <c:v>0.31226894595500543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28-460F-826F-CF75EDA688B7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828-460F-826F-CF75EDA688B7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828-460F-826F-CF75EDA688B7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828-460F-826F-CF75EDA688B7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828-460F-826F-CF75EDA688B7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828-460F-826F-CF75EDA688B7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828-460F-826F-CF75EDA688B7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828-460F-826F-CF75EDA688B7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828-460F-826F-CF75EDA688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Reapertura del aeropuerto de Foronda</c:v>
                </c:pt>
                <c:pt idx="1">
                  <c:v>El plan "Álava Conectada“ que permite a todos los alaveses y alavesas tener acceso a internet</c:v>
                </c:pt>
                <c:pt idx="2">
                  <c:v>El cierre de la central nuclear de Garoña</c:v>
                </c:pt>
                <c:pt idx="3">
                  <c:v>La mejora en los accesos, comunicaciones y carreteras de Álava</c:v>
                </c:pt>
                <c:pt idx="4">
                  <c:v>Apoyo a la promoción de la cultura</c:v>
                </c:pt>
                <c:pt idx="5">
                  <c:v>El impulso de la igualdad entre hombres y mujeres</c:v>
                </c:pt>
                <c:pt idx="6">
                  <c:v>Los servicios sociales (Los servicios, ayudas o prestaciones de la Diputación foral de Álava en materia social)</c:v>
                </c:pt>
                <c:pt idx="7">
                  <c:v>Las ayudas a las personas con dependencia y/o discapacidad</c:v>
                </c:pt>
                <c:pt idx="8">
                  <c:v>El seguimiento y control del fraude fiscal</c:v>
                </c:pt>
                <c:pt idx="9">
                  <c:v>El tren de alta velocidad</c:v>
                </c:pt>
                <c:pt idx="10">
                  <c:v>La promoción económica y el empleo</c:v>
                </c:pt>
                <c:pt idx="11">
                  <c:v>El seguimiento y control de las ayudas sociales</c:v>
                </c:pt>
              </c:strCache>
            </c:strRef>
          </c:cat>
          <c:val>
            <c:numRef>
              <c:f>Hoja1!$F$2:$F$13</c:f>
              <c:numCache>
                <c:formatCode>0%</c:formatCode>
                <c:ptCount val="12"/>
                <c:pt idx="0">
                  <c:v>6.7740679291347111E-2</c:v>
                </c:pt>
                <c:pt idx="1">
                  <c:v>0.19802617710919188</c:v>
                </c:pt>
                <c:pt idx="2">
                  <c:v>0.12873955380451624</c:v>
                </c:pt>
                <c:pt idx="3">
                  <c:v>2.7254607026267443E-2</c:v>
                </c:pt>
                <c:pt idx="4">
                  <c:v>6.1742729661145995E-2</c:v>
                </c:pt>
                <c:pt idx="5">
                  <c:v>7.6456112496826614E-2</c:v>
                </c:pt>
                <c:pt idx="6">
                  <c:v>8.0775505317354543E-2</c:v>
                </c:pt>
                <c:pt idx="7">
                  <c:v>0.10612953937434363</c:v>
                </c:pt>
                <c:pt idx="8">
                  <c:v>0.10590975787974281</c:v>
                </c:pt>
                <c:pt idx="9">
                  <c:v>0.11954782713020014</c:v>
                </c:pt>
                <c:pt idx="10">
                  <c:v>8.2839580699769627E-2</c:v>
                </c:pt>
                <c:pt idx="11">
                  <c:v>8.5908211726425959E-2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5828-460F-826F-CF75EDA68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3538816"/>
        <c:axId val="143565184"/>
      </c:barChart>
      <c:catAx>
        <c:axId val="143538816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600"/>
            </a:pPr>
            <a:endParaRPr lang="es-ES"/>
          </a:p>
        </c:txPr>
        <c:crossAx val="14356518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356518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43538816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Hoja1!$A$2:$A$13</c:f>
              <c:numCache>
                <c:formatCode>General</c:formatCode>
                <c:ptCount val="12"/>
              </c:numCache>
            </c:numRef>
          </c:cat>
          <c:val>
            <c:numRef>
              <c:f>Hoja1!$B$2:$B$13</c:f>
              <c:numCache>
                <c:formatCode>0.0</c:formatCode>
                <c:ptCount val="12"/>
                <c:pt idx="0">
                  <c:v>6.7734443410411043</c:v>
                </c:pt>
                <c:pt idx="1">
                  <c:v>6.8152611562016592</c:v>
                </c:pt>
                <c:pt idx="2">
                  <c:v>6.7229067364805424</c:v>
                </c:pt>
                <c:pt idx="3">
                  <c:v>6.2191466389895425</c:v>
                </c:pt>
                <c:pt idx="4">
                  <c:v>6.3524396470617788</c:v>
                </c:pt>
                <c:pt idx="5">
                  <c:v>6.2832004920768529</c:v>
                </c:pt>
                <c:pt idx="6">
                  <c:v>6.0519631801060703</c:v>
                </c:pt>
                <c:pt idx="7">
                  <c:v>5.8131348779700156</c:v>
                </c:pt>
                <c:pt idx="8">
                  <c:v>5.3752747279899253</c:v>
                </c:pt>
                <c:pt idx="9">
                  <c:v>5.0830731543229257</c:v>
                </c:pt>
                <c:pt idx="10">
                  <c:v>5.6470263619278365</c:v>
                </c:pt>
                <c:pt idx="11">
                  <c:v>5.0402743925300824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4D-46C3-8F7A-C89FBE8DE7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3576448"/>
        <c:axId val="143657216"/>
      </c:barChart>
      <c:catAx>
        <c:axId val="14357644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4365721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3657216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43576448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51899592456489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0.51127500404758974</c:v>
                </c:pt>
                <c:pt idx="1">
                  <c:v>0.52299501959794104</c:v>
                </c:pt>
                <c:pt idx="2">
                  <c:v>0.50014201418711823</c:v>
                </c:pt>
                <c:pt idx="3">
                  <c:v>0.78774882751756437</c:v>
                </c:pt>
                <c:pt idx="4">
                  <c:v>0.41246825940403342</c:v>
                </c:pt>
                <c:pt idx="5">
                  <c:v>0.45169275929969144</c:v>
                </c:pt>
                <c:pt idx="6">
                  <c:v>0.46293307978656467</c:v>
                </c:pt>
                <c:pt idx="7">
                  <c:v>0.526664239124914</c:v>
                </c:pt>
                <c:pt idx="8">
                  <c:v>0.55199180351237109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13-4290-BDA2-93EE421E9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3881728"/>
        <c:axId val="143883264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4394685189880853E-2"/>
                  <c:y val="-8.0052176998144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13-4290-BDA2-93EE421E9F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6.8152611562016592</c:v>
                </c:pt>
                <c:pt idx="1">
                  <c:v>6.8917704040607211</c:v>
                </c:pt>
                <c:pt idx="2">
                  <c:v>6.7402155155347341</c:v>
                </c:pt>
                <c:pt idx="3">
                  <c:v>7.7298320918946448</c:v>
                </c:pt>
                <c:pt idx="4">
                  <c:v>6.3015691743670823</c:v>
                </c:pt>
                <c:pt idx="5">
                  <c:v>6.643426400516014</c:v>
                </c:pt>
                <c:pt idx="6">
                  <c:v>6.5396584040850687</c:v>
                </c:pt>
                <c:pt idx="7">
                  <c:v>6.7219095381974956</c:v>
                </c:pt>
                <c:pt idx="8">
                  <c:v>7.198767619185781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613-4290-BDA2-93EE421E9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902976"/>
        <c:axId val="143901440"/>
      </c:scatterChart>
      <c:catAx>
        <c:axId val="14388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3883264"/>
        <c:crosses val="autoZero"/>
        <c:auto val="1"/>
        <c:lblAlgn val="ctr"/>
        <c:lblOffset val="100"/>
        <c:noMultiLvlLbl val="0"/>
      </c:catAx>
      <c:valAx>
        <c:axId val="1438832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881728"/>
        <c:crosses val="autoZero"/>
        <c:crossBetween val="between"/>
        <c:minorUnit val="1"/>
      </c:valAx>
      <c:valAx>
        <c:axId val="143901440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902976"/>
        <c:crosses val="max"/>
        <c:crossBetween val="midCat"/>
        <c:majorUnit val="10"/>
        <c:minorUnit val="1"/>
      </c:valAx>
      <c:valAx>
        <c:axId val="143902976"/>
        <c:scaling>
          <c:orientation val="minMax"/>
        </c:scaling>
        <c:delete val="1"/>
        <c:axPos val="t"/>
        <c:majorTickMark val="out"/>
        <c:minorTickMark val="none"/>
        <c:tickLblPos val="none"/>
        <c:crossAx val="143901440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5158993169808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0.54978489258112795</c:v>
                </c:pt>
                <c:pt idx="1">
                  <c:v>0.56919174060411493</c:v>
                </c:pt>
                <c:pt idx="2">
                  <c:v>0.53135008408319073</c:v>
                </c:pt>
                <c:pt idx="3">
                  <c:v>0.56394997394982338</c:v>
                </c:pt>
                <c:pt idx="4">
                  <c:v>0.59685452899531921</c:v>
                </c:pt>
                <c:pt idx="5">
                  <c:v>0.52314834500556262</c:v>
                </c:pt>
                <c:pt idx="6">
                  <c:v>0.56222707906754388</c:v>
                </c:pt>
                <c:pt idx="7">
                  <c:v>0.53608625205178018</c:v>
                </c:pt>
                <c:pt idx="8">
                  <c:v>0.5429358304832177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6C-404B-B6B9-9CA05036E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3939072"/>
        <c:axId val="143940608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3017330591349354E-2"/>
                  <c:y val="-8.6797371180069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6C-404B-B6B9-9CA05036E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6.7734443410411043</c:v>
                </c:pt>
                <c:pt idx="1">
                  <c:v>6.9264329421012691</c:v>
                </c:pt>
                <c:pt idx="2">
                  <c:v>6.6299726657358731</c:v>
                </c:pt>
                <c:pt idx="3">
                  <c:v>7.2868765838453982</c:v>
                </c:pt>
                <c:pt idx="4">
                  <c:v>7.1687864461335229</c:v>
                </c:pt>
                <c:pt idx="5">
                  <c:v>6.5288909302834002</c:v>
                </c:pt>
                <c:pt idx="6">
                  <c:v>6.8197773677598139</c:v>
                </c:pt>
                <c:pt idx="7">
                  <c:v>6.3649817979715646</c:v>
                </c:pt>
                <c:pt idx="8">
                  <c:v>6.8537328432894578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F6C-404B-B6B9-9CA05036E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948032"/>
        <c:axId val="143946496"/>
      </c:scatterChart>
      <c:catAx>
        <c:axId val="14393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3940608"/>
        <c:crosses val="autoZero"/>
        <c:auto val="1"/>
        <c:lblAlgn val="ctr"/>
        <c:lblOffset val="100"/>
        <c:noMultiLvlLbl val="0"/>
      </c:catAx>
      <c:valAx>
        <c:axId val="1439406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939072"/>
        <c:crosses val="autoZero"/>
        <c:crossBetween val="between"/>
        <c:minorUnit val="1"/>
      </c:valAx>
      <c:valAx>
        <c:axId val="143946496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948032"/>
        <c:crosses val="max"/>
        <c:crossBetween val="midCat"/>
        <c:majorUnit val="10"/>
        <c:minorUnit val="1"/>
      </c:valAx>
      <c:valAx>
        <c:axId val="143948032"/>
        <c:scaling>
          <c:orientation val="minMax"/>
        </c:scaling>
        <c:delete val="1"/>
        <c:axPos val="t"/>
        <c:majorTickMark val="out"/>
        <c:minorTickMark val="none"/>
        <c:tickLblPos val="none"/>
        <c:crossAx val="143946496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1275833076251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0.49372047625258858</c:v>
                </c:pt>
                <c:pt idx="1">
                  <c:v>0.50928117887959756</c:v>
                </c:pt>
                <c:pt idx="2">
                  <c:v>0.47893916953639687</c:v>
                </c:pt>
                <c:pt idx="3">
                  <c:v>0.55365815529523854</c:v>
                </c:pt>
                <c:pt idx="4">
                  <c:v>0.54067136776202585</c:v>
                </c:pt>
                <c:pt idx="5">
                  <c:v>0.49348239804067617</c:v>
                </c:pt>
                <c:pt idx="6">
                  <c:v>0.45996780241721197</c:v>
                </c:pt>
                <c:pt idx="7">
                  <c:v>0.54434422413906181</c:v>
                </c:pt>
                <c:pt idx="8">
                  <c:v>0.44883256851123249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13-4290-BDA2-93EE421E9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467072"/>
        <c:axId val="148485248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8.00521769981443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13-4290-BDA2-93EE421E9F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6.7229067364805424</c:v>
                </c:pt>
                <c:pt idx="1">
                  <c:v>6.8046140493692198</c:v>
                </c:pt>
                <c:pt idx="2">
                  <c:v>6.6427504374287087</c:v>
                </c:pt>
                <c:pt idx="3">
                  <c:v>6.9780230510403518</c:v>
                </c:pt>
                <c:pt idx="4">
                  <c:v>6.7194874186528928</c:v>
                </c:pt>
                <c:pt idx="5">
                  <c:v>6.6451587905450253</c:v>
                </c:pt>
                <c:pt idx="6">
                  <c:v>6.6470493764032046</c:v>
                </c:pt>
                <c:pt idx="7">
                  <c:v>6.8340910118949107</c:v>
                </c:pt>
                <c:pt idx="8">
                  <c:v>6.6929314177778858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613-4290-BDA2-93EE421E9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496768"/>
        <c:axId val="148486784"/>
      </c:scatterChart>
      <c:catAx>
        <c:axId val="14846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8485248"/>
        <c:crosses val="autoZero"/>
        <c:auto val="1"/>
        <c:lblAlgn val="ctr"/>
        <c:lblOffset val="100"/>
        <c:noMultiLvlLbl val="0"/>
      </c:catAx>
      <c:valAx>
        <c:axId val="14848524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467072"/>
        <c:crosses val="autoZero"/>
        <c:crossBetween val="between"/>
        <c:minorUnit val="1"/>
      </c:valAx>
      <c:valAx>
        <c:axId val="148486784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496768"/>
        <c:crosses val="max"/>
        <c:crossBetween val="midCat"/>
        <c:majorUnit val="10"/>
        <c:minorUnit val="1"/>
      </c:valAx>
      <c:valAx>
        <c:axId val="148496768"/>
        <c:scaling>
          <c:orientation val="minMax"/>
        </c:scaling>
        <c:delete val="1"/>
        <c:axPos val="t"/>
        <c:majorTickMark val="out"/>
        <c:minorTickMark val="none"/>
        <c:tickLblPos val="none"/>
        <c:crossAx val="14848678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25406390811397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0.46821807236932966</c:v>
                </c:pt>
                <c:pt idx="1">
                  <c:v>0.48961331887265525</c:v>
                </c:pt>
                <c:pt idx="2">
                  <c:v>0.44789445920000776</c:v>
                </c:pt>
                <c:pt idx="3">
                  <c:v>0.6168160500310923</c:v>
                </c:pt>
                <c:pt idx="4">
                  <c:v>0.53892881669632065</c:v>
                </c:pt>
                <c:pt idx="5">
                  <c:v>0.30839736320313588</c:v>
                </c:pt>
                <c:pt idx="6">
                  <c:v>0.36411492197073303</c:v>
                </c:pt>
                <c:pt idx="7">
                  <c:v>0.48758015737432481</c:v>
                </c:pt>
                <c:pt idx="8">
                  <c:v>0.57723967876500026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3B-4C01-9BEE-258BEC8BDB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422016"/>
        <c:axId val="148432000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0262621394286348E-2"/>
                  <c:y val="-8.0052176998144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3B-4C01-9BEE-258BEC8BDB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6.2191466389895425</c:v>
                </c:pt>
                <c:pt idx="1">
                  <c:v>6.241586363876082</c:v>
                </c:pt>
                <c:pt idx="2">
                  <c:v>6.1974617058934109</c:v>
                </c:pt>
                <c:pt idx="3">
                  <c:v>6.8187250303919109</c:v>
                </c:pt>
                <c:pt idx="4">
                  <c:v>6.3163967721336833</c:v>
                </c:pt>
                <c:pt idx="5">
                  <c:v>5.7423007057706954</c:v>
                </c:pt>
                <c:pt idx="6">
                  <c:v>5.8258273496248254</c:v>
                </c:pt>
                <c:pt idx="7">
                  <c:v>6.2796175565345651</c:v>
                </c:pt>
                <c:pt idx="8">
                  <c:v>6.6176816472401869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13B-4C01-9BEE-258BEC8BDB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767104"/>
        <c:axId val="148433536"/>
      </c:scatterChart>
      <c:catAx>
        <c:axId val="14842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8432000"/>
        <c:crosses val="autoZero"/>
        <c:auto val="1"/>
        <c:lblAlgn val="ctr"/>
        <c:lblOffset val="100"/>
        <c:noMultiLvlLbl val="0"/>
      </c:catAx>
      <c:valAx>
        <c:axId val="14843200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422016"/>
        <c:crosses val="autoZero"/>
        <c:crossBetween val="between"/>
        <c:minorUnit val="1"/>
      </c:valAx>
      <c:valAx>
        <c:axId val="148433536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767104"/>
        <c:crosses val="max"/>
        <c:crossBetween val="midCat"/>
        <c:majorUnit val="10"/>
        <c:minorUnit val="1"/>
      </c:valAx>
      <c:valAx>
        <c:axId val="148767104"/>
        <c:scaling>
          <c:orientation val="minMax"/>
        </c:scaling>
        <c:delete val="1"/>
        <c:axPos val="t"/>
        <c:majorTickMark val="out"/>
        <c:minorTickMark val="none"/>
        <c:tickLblPos val="none"/>
        <c:crossAx val="148433536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7.0349688043908107E-2"/>
          <c:w val="0.91979754197934627"/>
          <c:h val="0.63254871751525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0.45400720389026605</c:v>
                </c:pt>
                <c:pt idx="1">
                  <c:v>0.44334300574156904</c:v>
                </c:pt>
                <c:pt idx="2">
                  <c:v>0.46413725955012192</c:v>
                </c:pt>
                <c:pt idx="3">
                  <c:v>0.69624283480814941</c:v>
                </c:pt>
                <c:pt idx="4">
                  <c:v>0.4410449698763495</c:v>
                </c:pt>
                <c:pt idx="5">
                  <c:v>0.50124111014491612</c:v>
                </c:pt>
                <c:pt idx="6">
                  <c:v>0.28617212409857623</c:v>
                </c:pt>
                <c:pt idx="7">
                  <c:v>0.49360990782848108</c:v>
                </c:pt>
                <c:pt idx="8">
                  <c:v>0.45901839366486125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E7-46F1-B009-DC5FC2696F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3234560"/>
        <c:axId val="143236096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7.33069828162194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E7-46F1-B009-DC5FC2696F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6.3524396470617788</c:v>
                </c:pt>
                <c:pt idx="1">
                  <c:v>6.3698668383194876</c:v>
                </c:pt>
                <c:pt idx="2">
                  <c:v>6.3357550601918735</c:v>
                </c:pt>
                <c:pt idx="3">
                  <c:v>7.0100885878047503</c:v>
                </c:pt>
                <c:pt idx="4">
                  <c:v>6.4256716985861022</c:v>
                </c:pt>
                <c:pt idx="5">
                  <c:v>6.1116087769726377</c:v>
                </c:pt>
                <c:pt idx="6">
                  <c:v>5.8384853904405158</c:v>
                </c:pt>
                <c:pt idx="7">
                  <c:v>6.3464235580589596</c:v>
                </c:pt>
                <c:pt idx="8">
                  <c:v>6.7217857823756519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EE7-46F1-B009-DC5FC2696F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264000"/>
        <c:axId val="143262464"/>
      </c:scatterChart>
      <c:catAx>
        <c:axId val="14323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3236096"/>
        <c:crosses val="autoZero"/>
        <c:auto val="1"/>
        <c:lblAlgn val="ctr"/>
        <c:lblOffset val="100"/>
        <c:noMultiLvlLbl val="0"/>
      </c:catAx>
      <c:valAx>
        <c:axId val="1432360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234560"/>
        <c:crosses val="autoZero"/>
        <c:crossBetween val="between"/>
        <c:minorUnit val="1"/>
      </c:valAx>
      <c:valAx>
        <c:axId val="143262464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264000"/>
        <c:crosses val="max"/>
        <c:crossBetween val="midCat"/>
        <c:majorUnit val="10"/>
        <c:minorUnit val="1"/>
      </c:valAx>
      <c:valAx>
        <c:axId val="143264000"/>
        <c:scaling>
          <c:orientation val="minMax"/>
        </c:scaling>
        <c:delete val="1"/>
        <c:axPos val="t"/>
        <c:majorTickMark val="out"/>
        <c:minorTickMark val="none"/>
        <c:tickLblPos val="none"/>
        <c:crossAx val="14326246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25452673560265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0.41006904435745894</c:v>
                </c:pt>
                <c:pt idx="1">
                  <c:v>0.45814629442226118</c:v>
                </c:pt>
                <c:pt idx="2">
                  <c:v>0.36439986113913359</c:v>
                </c:pt>
                <c:pt idx="3">
                  <c:v>0.67115858955031771</c:v>
                </c:pt>
                <c:pt idx="4">
                  <c:v>0.4478200917360855</c:v>
                </c:pt>
                <c:pt idx="5">
                  <c:v>0.32729701474871137</c:v>
                </c:pt>
                <c:pt idx="6">
                  <c:v>0.37897923084354496</c:v>
                </c:pt>
                <c:pt idx="7">
                  <c:v>0.39145838139446204</c:v>
                </c:pt>
                <c:pt idx="8">
                  <c:v>0.41694582699287996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2D-43DD-8900-DCD5ADAA7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3328768"/>
        <c:axId val="143330304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8.00521769981443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2D-43DD-8900-DCD5ADAA7D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6.2832004920768529</c:v>
                </c:pt>
                <c:pt idx="1">
                  <c:v>6.496072126564659</c:v>
                </c:pt>
                <c:pt idx="2">
                  <c:v>6.0817146874698569</c:v>
                </c:pt>
                <c:pt idx="3">
                  <c:v>6.9494858433414493</c:v>
                </c:pt>
                <c:pt idx="4">
                  <c:v>6.4776304509406923</c:v>
                </c:pt>
                <c:pt idx="5">
                  <c:v>6.0169095683457057</c:v>
                </c:pt>
                <c:pt idx="6">
                  <c:v>6.1506199856444397</c:v>
                </c:pt>
                <c:pt idx="7">
                  <c:v>6.0681345584189135</c:v>
                </c:pt>
                <c:pt idx="8">
                  <c:v>6.4297076584792823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02D-43DD-8900-DCD5ADAA7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337728"/>
        <c:axId val="143336192"/>
      </c:scatterChart>
      <c:catAx>
        <c:axId val="14332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3330304"/>
        <c:crosses val="autoZero"/>
        <c:auto val="1"/>
        <c:lblAlgn val="ctr"/>
        <c:lblOffset val="100"/>
        <c:noMultiLvlLbl val="0"/>
      </c:catAx>
      <c:valAx>
        <c:axId val="1433303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328768"/>
        <c:crosses val="autoZero"/>
        <c:crossBetween val="between"/>
        <c:minorUnit val="1"/>
      </c:valAx>
      <c:valAx>
        <c:axId val="143336192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3337728"/>
        <c:crosses val="max"/>
        <c:crossBetween val="midCat"/>
        <c:majorUnit val="10"/>
        <c:minorUnit val="1"/>
      </c:valAx>
      <c:valAx>
        <c:axId val="143337728"/>
        <c:scaling>
          <c:orientation val="minMax"/>
        </c:scaling>
        <c:delete val="1"/>
        <c:axPos val="t"/>
        <c:majorTickMark val="out"/>
        <c:minorTickMark val="none"/>
        <c:tickLblPos val="none"/>
        <c:crossAx val="143336192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0.18463055632040798"/>
          <c:w val="0.91979754197934627"/>
          <c:h val="0.559949221632225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0.39481680520090379</c:v>
                </c:pt>
                <c:pt idx="1">
                  <c:v>0.43594245725194553</c:v>
                </c:pt>
                <c:pt idx="2">
                  <c:v>0.35575103218018111</c:v>
                </c:pt>
                <c:pt idx="3">
                  <c:v>0.56827514330753826</c:v>
                </c:pt>
                <c:pt idx="4">
                  <c:v>0.36210116185201463</c:v>
                </c:pt>
                <c:pt idx="5">
                  <c:v>0.34403288983748598</c:v>
                </c:pt>
                <c:pt idx="6">
                  <c:v>0.32167250259670765</c:v>
                </c:pt>
                <c:pt idx="7">
                  <c:v>0.42429332243780016</c:v>
                </c:pt>
                <c:pt idx="8">
                  <c:v>0.43585088118219828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8C-40A6-B126-2F6003C90E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835712"/>
        <c:axId val="148841600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0336223546492276E-2"/>
                  <c:y val="-7.33069828162194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8C-40A6-B126-2F6003C90E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6.0519631801060703</c:v>
                </c:pt>
                <c:pt idx="1">
                  <c:v>6.3180632400678354</c:v>
                </c:pt>
                <c:pt idx="2">
                  <c:v>5.796999282659085</c:v>
                </c:pt>
                <c:pt idx="3">
                  <c:v>6.8940495330581202</c:v>
                </c:pt>
                <c:pt idx="4">
                  <c:v>6.0730910988762457</c:v>
                </c:pt>
                <c:pt idx="5">
                  <c:v>5.6598126542688743</c:v>
                </c:pt>
                <c:pt idx="6">
                  <c:v>5.6277511188541807</c:v>
                </c:pt>
                <c:pt idx="7">
                  <c:v>6.1995471678612821</c:v>
                </c:pt>
                <c:pt idx="8">
                  <c:v>6.3338574385834621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78C-40A6-B126-2F6003C90E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857216"/>
        <c:axId val="148843136"/>
      </c:scatterChart>
      <c:catAx>
        <c:axId val="14883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48841600"/>
        <c:crosses val="autoZero"/>
        <c:auto val="1"/>
        <c:lblAlgn val="ctr"/>
        <c:lblOffset val="100"/>
        <c:noMultiLvlLbl val="0"/>
      </c:catAx>
      <c:valAx>
        <c:axId val="14884160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835712"/>
        <c:crosses val="autoZero"/>
        <c:crossBetween val="between"/>
        <c:minorUnit val="1"/>
      </c:valAx>
      <c:valAx>
        <c:axId val="148843136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857216"/>
        <c:crosses val="max"/>
        <c:crossBetween val="midCat"/>
        <c:majorUnit val="10"/>
        <c:minorUnit val="1"/>
      </c:valAx>
      <c:valAx>
        <c:axId val="148857216"/>
        <c:scaling>
          <c:orientation val="minMax"/>
        </c:scaling>
        <c:delete val="1"/>
        <c:axPos val="t"/>
        <c:majorTickMark val="out"/>
        <c:minorTickMark val="none"/>
        <c:tickLblPos val="none"/>
        <c:crossAx val="148843136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3185434861603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0.36493051329595139</c:v>
                </c:pt>
                <c:pt idx="1">
                  <c:v>0.40487226885740313</c:v>
                </c:pt>
                <c:pt idx="2">
                  <c:v>0.32698933840889405</c:v>
                </c:pt>
                <c:pt idx="3">
                  <c:v>0.61902032308654409</c:v>
                </c:pt>
                <c:pt idx="4">
                  <c:v>0.34568477060556269</c:v>
                </c:pt>
                <c:pt idx="5">
                  <c:v>0.28853573547617173</c:v>
                </c:pt>
                <c:pt idx="6">
                  <c:v>0.3377638034318739</c:v>
                </c:pt>
                <c:pt idx="7">
                  <c:v>0.35951866663051396</c:v>
                </c:pt>
                <c:pt idx="8">
                  <c:v>0.38437938848368242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90-4E95-BB74-93AB07D9C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884864"/>
        <c:axId val="153359488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8.00521769981443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90-4E95-BB74-93AB07D9C5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5.8131348779700156</c:v>
                </c:pt>
                <c:pt idx="1">
                  <c:v>6.1319984023264391</c:v>
                </c:pt>
                <c:pt idx="2">
                  <c:v>5.5209830934223127</c:v>
                </c:pt>
                <c:pt idx="3">
                  <c:v>6.967379517536771</c:v>
                </c:pt>
                <c:pt idx="4">
                  <c:v>5.8776519165058332</c:v>
                </c:pt>
                <c:pt idx="5">
                  <c:v>5.2799460921890047</c:v>
                </c:pt>
                <c:pt idx="6">
                  <c:v>5.6001133839852049</c:v>
                </c:pt>
                <c:pt idx="7">
                  <c:v>5.745661858944116</c:v>
                </c:pt>
                <c:pt idx="8">
                  <c:v>6.0460643988150995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290-4E95-BB74-93AB07D9C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375104"/>
        <c:axId val="153361024"/>
      </c:scatterChart>
      <c:catAx>
        <c:axId val="14888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53359488"/>
        <c:crosses val="autoZero"/>
        <c:auto val="1"/>
        <c:lblAlgn val="ctr"/>
        <c:lblOffset val="100"/>
        <c:noMultiLvlLbl val="0"/>
      </c:catAx>
      <c:valAx>
        <c:axId val="1533594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884864"/>
        <c:crosses val="autoZero"/>
        <c:crossBetween val="between"/>
        <c:minorUnit val="1"/>
      </c:valAx>
      <c:valAx>
        <c:axId val="153361024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375104"/>
        <c:crosses val="max"/>
        <c:crossBetween val="midCat"/>
        <c:majorUnit val="10"/>
        <c:minorUnit val="1"/>
      </c:valAx>
      <c:valAx>
        <c:axId val="153375104"/>
        <c:scaling>
          <c:orientation val="minMax"/>
        </c:scaling>
        <c:delete val="1"/>
        <c:axPos val="t"/>
        <c:majorTickMark val="out"/>
        <c:minorTickMark val="none"/>
        <c:tickLblPos val="none"/>
        <c:crossAx val="15336102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007356937335835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7.3872910110904009</c:v>
                </c:pt>
                <c:pt idx="1">
                  <c:v>7.554510087540617</c:v>
                </c:pt>
                <c:pt idx="2">
                  <c:v>7.2294447821512211</c:v>
                </c:pt>
                <c:pt idx="3">
                  <c:v>7.8866423484557666</c:v>
                </c:pt>
                <c:pt idx="4">
                  <c:v>7.6454456145719361</c:v>
                </c:pt>
                <c:pt idx="5">
                  <c:v>7.3983040484693063</c:v>
                </c:pt>
                <c:pt idx="6">
                  <c:v>7.3789033516643414</c:v>
                </c:pt>
                <c:pt idx="7">
                  <c:v>7.2326076842476876</c:v>
                </c:pt>
                <c:pt idx="8">
                  <c:v>7.2242053733781733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CE-404E-805B-5C8B898D3F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5191936"/>
        <c:axId val="135284992"/>
      </c:barChart>
      <c:catAx>
        <c:axId val="13519193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3528499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5284992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35191936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3187629555030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0.294695342219854</c:v>
                </c:pt>
                <c:pt idx="1">
                  <c:v>0.29355779996699666</c:v>
                </c:pt>
                <c:pt idx="2">
                  <c:v>0.29577590788228825</c:v>
                </c:pt>
                <c:pt idx="3">
                  <c:v>0.25499913149488757</c:v>
                </c:pt>
                <c:pt idx="4">
                  <c:v>0.30141794550471851</c:v>
                </c:pt>
                <c:pt idx="5">
                  <c:v>0.25956092721247531</c:v>
                </c:pt>
                <c:pt idx="6">
                  <c:v>0.27995718291781424</c:v>
                </c:pt>
                <c:pt idx="7">
                  <c:v>0.39035869219638142</c:v>
                </c:pt>
                <c:pt idx="8">
                  <c:v>0.27884252396630782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6C-404B-B6B9-9CA05036E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3409408"/>
        <c:axId val="153410944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8.0052176998144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6C-404B-B6B9-9CA05036E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5.3752747279899253</c:v>
                </c:pt>
                <c:pt idx="1">
                  <c:v>5.3460725499608461</c:v>
                </c:pt>
                <c:pt idx="2">
                  <c:v>5.4038458793895909</c:v>
                </c:pt>
                <c:pt idx="3">
                  <c:v>5.6864737953592535</c:v>
                </c:pt>
                <c:pt idx="4">
                  <c:v>5.534546648400509</c:v>
                </c:pt>
                <c:pt idx="5">
                  <c:v>4.740435689039086</c:v>
                </c:pt>
                <c:pt idx="6">
                  <c:v>5.3805603618421971</c:v>
                </c:pt>
                <c:pt idx="7">
                  <c:v>5.7192607974397802</c:v>
                </c:pt>
                <c:pt idx="8">
                  <c:v>5.4855260650724178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F6C-404B-B6B9-9CA05036E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973824"/>
        <c:axId val="148972288"/>
      </c:scatterChart>
      <c:catAx>
        <c:axId val="15340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53410944"/>
        <c:crosses val="autoZero"/>
        <c:auto val="1"/>
        <c:lblAlgn val="ctr"/>
        <c:lblOffset val="100"/>
        <c:noMultiLvlLbl val="0"/>
      </c:catAx>
      <c:valAx>
        <c:axId val="15341094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409408"/>
        <c:crosses val="autoZero"/>
        <c:crossBetween val="between"/>
        <c:minorUnit val="1"/>
      </c:valAx>
      <c:valAx>
        <c:axId val="148972288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48973824"/>
        <c:crosses val="max"/>
        <c:crossBetween val="midCat"/>
        <c:majorUnit val="10"/>
        <c:minorUnit val="1"/>
      </c:valAx>
      <c:valAx>
        <c:axId val="148973824"/>
        <c:scaling>
          <c:orientation val="minMax"/>
        </c:scaling>
        <c:delete val="1"/>
        <c:axPos val="t"/>
        <c:majorTickMark val="out"/>
        <c:minorTickMark val="none"/>
        <c:tickLblPos val="none"/>
        <c:crossAx val="148972288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19015546977195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0.28263090467183655</c:v>
                </c:pt>
                <c:pt idx="1">
                  <c:v>0.30336411507828198</c:v>
                </c:pt>
                <c:pt idx="2">
                  <c:v>0.26293616789966612</c:v>
                </c:pt>
                <c:pt idx="3">
                  <c:v>0.5362706270538925</c:v>
                </c:pt>
                <c:pt idx="4">
                  <c:v>0.2181717323591271</c:v>
                </c:pt>
                <c:pt idx="5">
                  <c:v>0.19210535705725204</c:v>
                </c:pt>
                <c:pt idx="6">
                  <c:v>0.24655882775172114</c:v>
                </c:pt>
                <c:pt idx="7">
                  <c:v>0.26183099274905486</c:v>
                </c:pt>
                <c:pt idx="8">
                  <c:v>0.34997324642056976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B8-422A-8A73-8504B2FB0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3703936"/>
        <c:axId val="153705472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1639975992817851E-2"/>
                  <c:y val="-8.0052176998144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B8-422A-8A73-8504B2FB02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5.0830731543229257</c:v>
                </c:pt>
                <c:pt idx="1">
                  <c:v>5.0372111615036621</c:v>
                </c:pt>
                <c:pt idx="2">
                  <c:v>5.129366923536832</c:v>
                </c:pt>
                <c:pt idx="3">
                  <c:v>6.6580166820676903</c:v>
                </c:pt>
                <c:pt idx="4">
                  <c:v>4.4620758068928597</c:v>
                </c:pt>
                <c:pt idx="5">
                  <c:v>4.2815714647603142</c:v>
                </c:pt>
                <c:pt idx="6">
                  <c:v>5.0044502886779592</c:v>
                </c:pt>
                <c:pt idx="7">
                  <c:v>4.8891905607392552</c:v>
                </c:pt>
                <c:pt idx="8">
                  <c:v>5.7499181726354553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FB8-422A-8A73-8504B2FB0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712896"/>
        <c:axId val="153711360"/>
      </c:scatterChart>
      <c:catAx>
        <c:axId val="15370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53705472"/>
        <c:crosses val="autoZero"/>
        <c:auto val="1"/>
        <c:lblAlgn val="ctr"/>
        <c:lblOffset val="100"/>
        <c:noMultiLvlLbl val="0"/>
      </c:catAx>
      <c:valAx>
        <c:axId val="1537054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703936"/>
        <c:crosses val="autoZero"/>
        <c:crossBetween val="between"/>
        <c:minorUnit val="1"/>
      </c:valAx>
      <c:valAx>
        <c:axId val="153711360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712896"/>
        <c:crosses val="max"/>
        <c:crossBetween val="midCat"/>
        <c:majorUnit val="10"/>
        <c:minorUnit val="1"/>
      </c:valAx>
      <c:valAx>
        <c:axId val="153712896"/>
        <c:scaling>
          <c:orientation val="minMax"/>
        </c:scaling>
        <c:delete val="1"/>
        <c:axPos val="t"/>
        <c:majorTickMark val="out"/>
        <c:minorTickMark val="none"/>
        <c:tickLblPos val="none"/>
        <c:crossAx val="153711360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5170058710015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0.27202402398668779</c:v>
                </c:pt>
                <c:pt idx="1">
                  <c:v>0.3381762228068167</c:v>
                </c:pt>
                <c:pt idx="2">
                  <c:v>0.20918522010045526</c:v>
                </c:pt>
                <c:pt idx="3">
                  <c:v>0.58989230502327805</c:v>
                </c:pt>
                <c:pt idx="4">
                  <c:v>0.38421874946552853</c:v>
                </c:pt>
                <c:pt idx="5">
                  <c:v>0.22976669749437892</c:v>
                </c:pt>
                <c:pt idx="6">
                  <c:v>0.1937515200722508</c:v>
                </c:pt>
                <c:pt idx="7">
                  <c:v>0.24422250734119669</c:v>
                </c:pt>
                <c:pt idx="8">
                  <c:v>0.23978106488450371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77-4584-8AC0-0D6BF5778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3439616"/>
        <c:axId val="153461888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4394685189880853E-2"/>
                  <c:y val="-6.65617886342947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77-4584-8AC0-0D6BF57780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5.6470263619278365</c:v>
                </c:pt>
                <c:pt idx="1">
                  <c:v>5.8991515193792301</c:v>
                </c:pt>
                <c:pt idx="2">
                  <c:v>5.3983630828948472</c:v>
                </c:pt>
                <c:pt idx="3">
                  <c:v>6.8438301198292377</c:v>
                </c:pt>
                <c:pt idx="4">
                  <c:v>5.7203702746839129</c:v>
                </c:pt>
                <c:pt idx="5">
                  <c:v>5.4632681066938922</c:v>
                </c:pt>
                <c:pt idx="6">
                  <c:v>5.3904235476513085</c:v>
                </c:pt>
                <c:pt idx="7">
                  <c:v>5.5542740897339833</c:v>
                </c:pt>
                <c:pt idx="8">
                  <c:v>5.6468898351160073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C77-4584-8AC0-0D6BF5778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481600"/>
        <c:axId val="153463424"/>
      </c:scatterChart>
      <c:catAx>
        <c:axId val="1534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53461888"/>
        <c:crosses val="autoZero"/>
        <c:auto val="1"/>
        <c:lblAlgn val="ctr"/>
        <c:lblOffset val="100"/>
        <c:noMultiLvlLbl val="0"/>
      </c:catAx>
      <c:valAx>
        <c:axId val="1534618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439616"/>
        <c:crosses val="autoZero"/>
        <c:crossBetween val="between"/>
        <c:minorUnit val="1"/>
      </c:valAx>
      <c:valAx>
        <c:axId val="153463424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481600"/>
        <c:crosses val="max"/>
        <c:crossBetween val="midCat"/>
        <c:majorUnit val="10"/>
        <c:minorUnit val="1"/>
      </c:valAx>
      <c:valAx>
        <c:axId val="153481600"/>
        <c:scaling>
          <c:orientation val="minMax"/>
        </c:scaling>
        <c:delete val="1"/>
        <c:axPos val="t"/>
        <c:majorTickMark val="out"/>
        <c:minorTickMark val="none"/>
        <c:tickLblPos val="none"/>
        <c:crossAx val="15346342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15745231826513E-2"/>
          <c:y val="9.5941148131708287E-2"/>
          <c:w val="0.91979754197934627"/>
          <c:h val="0.65219504217433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Bastante (7-8) + Muy positivamente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5.0502418537906564E-17"/>
                  <c:y val="9.27278308836416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8D-4589-86A7-B2702C5E19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0.25674097599222706</c:v>
                </c:pt>
                <c:pt idx="1">
                  <c:v>0.27789443114720352</c:v>
                </c:pt>
                <c:pt idx="2">
                  <c:v>0.23664704345924897</c:v>
                </c:pt>
                <c:pt idx="3">
                  <c:v>0.36204620462801046</c:v>
                </c:pt>
                <c:pt idx="4">
                  <c:v>0.32504318351323147</c:v>
                </c:pt>
                <c:pt idx="5">
                  <c:v>0.10729706512703509</c:v>
                </c:pt>
                <c:pt idx="6">
                  <c:v>0.2260584711681593</c:v>
                </c:pt>
                <c:pt idx="7">
                  <c:v>0.26283883300971855</c:v>
                </c:pt>
                <c:pt idx="8">
                  <c:v>0.32490732600330008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8D-4589-86A7-B2702C5E1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3522176"/>
        <c:axId val="153523712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Media (0-10)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3017330591349354E-2"/>
                  <c:y val="-8.67973711800690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8D-4589-86A7-B2702C5E19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xVal>
          <c:yVal>
            <c:numRef>
              <c:f>Sheet1!$C$2:$C$10</c:f>
              <c:numCache>
                <c:formatCode>#,##0.0</c:formatCode>
                <c:ptCount val="9"/>
                <c:pt idx="0">
                  <c:v>5.0402743925300824</c:v>
                </c:pt>
                <c:pt idx="1">
                  <c:v>5.1846427196148568</c:v>
                </c:pt>
                <c:pt idx="2">
                  <c:v>4.9031383740830847</c:v>
                </c:pt>
                <c:pt idx="3">
                  <c:v>6.325945404922237</c:v>
                </c:pt>
                <c:pt idx="4">
                  <c:v>5.4306147840192702</c:v>
                </c:pt>
                <c:pt idx="5">
                  <c:v>3.9797037510144166</c:v>
                </c:pt>
                <c:pt idx="6">
                  <c:v>4.5853318434996391</c:v>
                </c:pt>
                <c:pt idx="7">
                  <c:v>5.0681814383990034</c:v>
                </c:pt>
                <c:pt idx="8">
                  <c:v>5.6433247267186921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28D-4589-86A7-B2702C5E1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531136"/>
        <c:axId val="153525248"/>
      </c:scatterChart>
      <c:catAx>
        <c:axId val="15352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50">
                <a:latin typeface="Century Gothic" panose="020B0502020202020204" pitchFamily="34" charset="0"/>
              </a:defRPr>
            </a:pPr>
            <a:endParaRPr lang="es-ES"/>
          </a:p>
        </c:txPr>
        <c:crossAx val="153523712"/>
        <c:crosses val="autoZero"/>
        <c:auto val="1"/>
        <c:lblAlgn val="ctr"/>
        <c:lblOffset val="100"/>
        <c:noMultiLvlLbl val="0"/>
      </c:catAx>
      <c:valAx>
        <c:axId val="15352371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522176"/>
        <c:crosses val="autoZero"/>
        <c:crossBetween val="between"/>
        <c:minorUnit val="1"/>
      </c:valAx>
      <c:valAx>
        <c:axId val="153525248"/>
        <c:scaling>
          <c:orientation val="minMax"/>
        </c:scaling>
        <c:delete val="0"/>
        <c:axPos val="r"/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153531136"/>
        <c:crosses val="max"/>
        <c:crossBetween val="midCat"/>
        <c:majorUnit val="10"/>
        <c:minorUnit val="1"/>
      </c:valAx>
      <c:valAx>
        <c:axId val="153531136"/>
        <c:scaling>
          <c:orientation val="minMax"/>
        </c:scaling>
        <c:delete val="1"/>
        <c:axPos val="t"/>
        <c:majorTickMark val="out"/>
        <c:minorTickMark val="none"/>
        <c:tickLblPos val="none"/>
        <c:crossAx val="153525248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+mn-lt"/>
          <a:cs typeface="Calibri" panose="020F0502020204030204" pitchFamily="34" charset="0"/>
        </a:defRPr>
      </a:pPr>
      <a:endParaRPr lang="es-ES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87-4AD7-809E-711EF5F5C3AE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87-4AD7-809E-711EF5F5C3AE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87-4AD7-809E-711EF5F5C3AE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D87-4AD7-809E-711EF5F5C3AE}"/>
              </c:ext>
            </c:extLst>
          </c:dPt>
          <c:dPt>
            <c:idx val="4"/>
            <c:bubble3D val="0"/>
            <c:spPr>
              <a:solidFill>
                <a:srgbClr val="95B3D7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D87-4AD7-809E-711EF5F5C3AE}"/>
              </c:ext>
            </c:extLst>
          </c:dPt>
          <c:dLbls>
            <c:dLbl>
              <c:idx val="0"/>
              <c:layout>
                <c:manualLayout>
                  <c:x val="9.8535984158206885E-3"/>
                  <c:y val="-1.388751564847054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87-4AD7-809E-711EF5F5C3AE}"/>
                </c:ext>
              </c:extLst>
            </c:dLbl>
            <c:dLbl>
              <c:idx val="1"/>
              <c:layout>
                <c:manualLayout>
                  <c:x val="-2.2170596435596553E-2"/>
                  <c:y val="7.5750960426743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87-4AD7-809E-711EF5F5C3AE}"/>
                </c:ext>
              </c:extLst>
            </c:dLbl>
            <c:dLbl>
              <c:idx val="2"/>
              <c:layout>
                <c:manualLayout>
                  <c:x val="2.9560795247462024E-2"/>
                  <c:y val="4.24205378389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87-4AD7-809E-711EF5F5C3AE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87-4AD7-809E-711EF5F5C3AE}"/>
                </c:ext>
              </c:extLst>
            </c:dLbl>
            <c:dLbl>
              <c:idx val="4"/>
              <c:layout>
                <c:manualLayout>
                  <c:x val="-1.724379722768625E-2"/>
                  <c:y val="-2.12102689194882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87-4AD7-809E-711EF5F5C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Muy positivamente  (9-10)</c:v>
                </c:pt>
                <c:pt idx="1">
                  <c:v>Bastante positivamente (7-8)</c:v>
                </c:pt>
                <c:pt idx="2">
                  <c:v>Ni positiva, ni negativamente(5-6)</c:v>
                </c:pt>
                <c:pt idx="3">
                  <c:v>Negativamente (0-4)</c:v>
                </c:pt>
                <c:pt idx="4">
                  <c:v>Ns / Nc 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5.3380532257003017E-2</c:v>
                </c:pt>
                <c:pt idx="1">
                  <c:v>0.41586560105997611</c:v>
                </c:pt>
                <c:pt idx="2">
                  <c:v>0.40936572797008047</c:v>
                </c:pt>
                <c:pt idx="3">
                  <c:v>9.638739083966831E-2</c:v>
                </c:pt>
                <c:pt idx="4">
                  <c:v>2.5000747873275251E-2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D87-4AD7-809E-711EF5F5C3A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1.7243797227686205E-2"/>
          <c:y val="0.86299383065091428"/>
          <c:w val="0.98275620277231379"/>
          <c:h val="0.12185597726373694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082448144804908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5.3380532257003017E-2</c:v>
                </c:pt>
                <c:pt idx="1">
                  <c:v>5.9490545555598587E-2</c:v>
                </c:pt>
                <c:pt idx="2">
                  <c:v>4.7576553942439231E-2</c:v>
                </c:pt>
                <c:pt idx="3">
                  <c:v>8.5674830637943178E-2</c:v>
                </c:pt>
                <c:pt idx="5">
                  <c:v>6.5269473094818689E-2</c:v>
                </c:pt>
                <c:pt idx="6">
                  <c:v>3.6935372774682007E-2</c:v>
                </c:pt>
                <c:pt idx="7">
                  <c:v>5.2580683735659293E-2</c:v>
                </c:pt>
                <c:pt idx="8">
                  <c:v>7.1483097287924915E-2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70-4403-912C-9922619A21D2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0.41586560105997611</c:v>
                </c:pt>
                <c:pt idx="1">
                  <c:v>0.48204906917850726</c:v>
                </c:pt>
                <c:pt idx="2">
                  <c:v>0.35299709407475099</c:v>
                </c:pt>
                <c:pt idx="3">
                  <c:v>0.6537276359213311</c:v>
                </c:pt>
                <c:pt idx="4">
                  <c:v>0.4814569489727118</c:v>
                </c:pt>
                <c:pt idx="5">
                  <c:v>0.25165128545544074</c:v>
                </c:pt>
                <c:pt idx="6">
                  <c:v>0.36812487763344948</c:v>
                </c:pt>
                <c:pt idx="7">
                  <c:v>0.39104510762738298</c:v>
                </c:pt>
                <c:pt idx="8">
                  <c:v>0.49218156199550195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470-4403-912C-9922619A21D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0.40936572797008047</c:v>
                </c:pt>
                <c:pt idx="1">
                  <c:v>0.34619007551577397</c:v>
                </c:pt>
                <c:pt idx="2">
                  <c:v>0.46937707310700061</c:v>
                </c:pt>
                <c:pt idx="3">
                  <c:v>0.22360430780247678</c:v>
                </c:pt>
                <c:pt idx="4">
                  <c:v>0.3628478662584238</c:v>
                </c:pt>
                <c:pt idx="5">
                  <c:v>0.53600968744497446</c:v>
                </c:pt>
                <c:pt idx="6">
                  <c:v>0.47586203414812012</c:v>
                </c:pt>
                <c:pt idx="7">
                  <c:v>0.40690355761016811</c:v>
                </c:pt>
                <c:pt idx="8">
                  <c:v>0.34082523002516774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470-4403-912C-9922619A21D2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70-4403-912C-9922619A21D2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70-4403-912C-9922619A21D2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70-4403-912C-9922619A21D2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470-4403-912C-9922619A21D2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9.638739083966831E-2</c:v>
                </c:pt>
                <c:pt idx="1">
                  <c:v>9.6098977208303696E-2</c:v>
                </c:pt>
                <c:pt idx="2">
                  <c:v>9.6661358567765546E-2</c:v>
                </c:pt>
                <c:pt idx="3">
                  <c:v>3.6993225638248924E-2</c:v>
                </c:pt>
                <c:pt idx="4">
                  <c:v>9.3445037387356364E-2</c:v>
                </c:pt>
                <c:pt idx="5">
                  <c:v>0.13267951410603462</c:v>
                </c:pt>
                <c:pt idx="6">
                  <c:v>9.5952775877657312E-2</c:v>
                </c:pt>
                <c:pt idx="7">
                  <c:v>0.14514384825274734</c:v>
                </c:pt>
                <c:pt idx="8">
                  <c:v>5.6882569183064217E-2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470-4403-912C-9922619A21D2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470-4403-912C-9922619A21D2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470-4403-912C-9922619A21D2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470-4403-912C-9922619A21D2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470-4403-912C-9922619A21D2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470-4403-912C-9922619A21D2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470-4403-912C-9922619A21D2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470-4403-912C-9922619A21D2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0">
                  <c:v>2.5000747873275251E-2</c:v>
                </c:pt>
                <c:pt idx="1">
                  <c:v>1.617133254181544E-2</c:v>
                </c:pt>
                <c:pt idx="2">
                  <c:v>3.3387920308046284E-2</c:v>
                </c:pt>
                <c:pt idx="4">
                  <c:v>5.8018792737166133E-2</c:v>
                </c:pt>
                <c:pt idx="5">
                  <c:v>1.4390039898729827E-2</c:v>
                </c:pt>
                <c:pt idx="6">
                  <c:v>2.3124939566090016E-2</c:v>
                </c:pt>
                <c:pt idx="8">
                  <c:v>3.8627541508341356E-2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4470-4403-912C-9922619A21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7061632"/>
        <c:axId val="47100288"/>
      </c:barChart>
      <c:catAx>
        <c:axId val="47061632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471002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7100288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47061632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089688942768451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6.306647453640001</c:v>
                </c:pt>
                <c:pt idx="1">
                  <c:v>6.4910682657309451</c:v>
                </c:pt>
                <c:pt idx="2">
                  <c:v>6.1283435667007176</c:v>
                </c:pt>
                <c:pt idx="3">
                  <c:v>6.9366423484481396</c:v>
                </c:pt>
                <c:pt idx="4">
                  <c:v>6.2824476651118353</c:v>
                </c:pt>
                <c:pt idx="5">
                  <c:v>5.9189917750699559</c:v>
                </c:pt>
                <c:pt idx="6">
                  <c:v>6.1188385606623754</c:v>
                </c:pt>
                <c:pt idx="7">
                  <c:v>6.1733146171383195</c:v>
                </c:pt>
                <c:pt idx="8">
                  <c:v>6.6597970802265607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E8-46B4-B737-D216B2E60C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7111552"/>
        <c:axId val="135895296"/>
      </c:barChart>
      <c:catAx>
        <c:axId val="4711155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3589529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5895296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47111552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08-410E-ADA0-64CFCB0781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VALORACIÓN GLOBAL DE LA DFA</c:v>
                </c:pt>
                <c:pt idx="1">
                  <c:v>Reapertura del aeropuerto de foronda</c:v>
                </c:pt>
                <c:pt idx="2">
                  <c:v>El plan "Álava conectada“ que permite a todos los alaveses y alavesas tener acceso a internet</c:v>
                </c:pt>
                <c:pt idx="3">
                  <c:v>El cierre de la central nuclear de Garoña</c:v>
                </c:pt>
                <c:pt idx="4">
                  <c:v>La mejora en los accesos, comunicaciones y carreteras de Álava</c:v>
                </c:pt>
                <c:pt idx="5">
                  <c:v>Apoyo a la promoción de la cultura</c:v>
                </c:pt>
                <c:pt idx="6">
                  <c:v>El impulso de la igualdad entre hombres y mujeres</c:v>
                </c:pt>
                <c:pt idx="7">
                  <c:v>Los servicios sociales (Los servicios, ayudas o prestaciones de la Diputación foral de Álava en materia social)</c:v>
                </c:pt>
                <c:pt idx="8">
                  <c:v>Las ayudas a las personas con dependencia y/o discapacidad</c:v>
                </c:pt>
                <c:pt idx="9">
                  <c:v>El seguimiento y control del fraude fiscal</c:v>
                </c:pt>
                <c:pt idx="10">
                  <c:v>El tren de alta velocidad</c:v>
                </c:pt>
                <c:pt idx="11">
                  <c:v>La promoción económica y el empleo</c:v>
                </c:pt>
                <c:pt idx="12">
                  <c:v>El seguimiento y control de las ayudas sociales</c:v>
                </c:pt>
              </c:strCache>
            </c:strRef>
          </c:cat>
          <c:val>
            <c:numRef>
              <c:f>Hoja1!$B$2:$B$14</c:f>
              <c:numCache>
                <c:formatCode>0%</c:formatCode>
                <c:ptCount val="13"/>
                <c:pt idx="0">
                  <c:v>5.3380532257003017E-2</c:v>
                </c:pt>
                <c:pt idx="1">
                  <c:v>0.23010758332174841</c:v>
                </c:pt>
                <c:pt idx="2">
                  <c:v>0.13330553206644508</c:v>
                </c:pt>
                <c:pt idx="3">
                  <c:v>0.25224848821409041</c:v>
                </c:pt>
                <c:pt idx="4">
                  <c:v>7.6409766504307086E-2</c:v>
                </c:pt>
                <c:pt idx="5">
                  <c:v>7.6430523522595023E-2</c:v>
                </c:pt>
                <c:pt idx="6">
                  <c:v>8.565119305061078E-2</c:v>
                </c:pt>
                <c:pt idx="7">
                  <c:v>6.82834583038259E-2</c:v>
                </c:pt>
                <c:pt idx="8">
                  <c:v>8.5427431378952465E-2</c:v>
                </c:pt>
                <c:pt idx="9">
                  <c:v>6.3975927818294087E-2</c:v>
                </c:pt>
                <c:pt idx="10">
                  <c:v>8.3599487837771894E-2</c:v>
                </c:pt>
                <c:pt idx="11">
                  <c:v>2.3065594253123479E-2</c:v>
                </c:pt>
                <c:pt idx="12">
                  <c:v>4.6195212792199916E-2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D08-410E-ADA0-64CFCB07813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VALORACIÓN GLOBAL DE LA DFA</c:v>
                </c:pt>
                <c:pt idx="1">
                  <c:v>Reapertura del aeropuerto de foronda</c:v>
                </c:pt>
                <c:pt idx="2">
                  <c:v>El plan "Álava conectada“ que permite a todos los alaveses y alavesas tener acceso a internet</c:v>
                </c:pt>
                <c:pt idx="3">
                  <c:v>El cierre de la central nuclear de Garoña</c:v>
                </c:pt>
                <c:pt idx="4">
                  <c:v>La mejora en los accesos, comunicaciones y carreteras de Álava</c:v>
                </c:pt>
                <c:pt idx="5">
                  <c:v>Apoyo a la promoción de la cultura</c:v>
                </c:pt>
                <c:pt idx="6">
                  <c:v>El impulso de la igualdad entre hombres y mujeres</c:v>
                </c:pt>
                <c:pt idx="7">
                  <c:v>Los servicios sociales (Los servicios, ayudas o prestaciones de la Diputación foral de Álava en materia social)</c:v>
                </c:pt>
                <c:pt idx="8">
                  <c:v>Las ayudas a las personas con dependencia y/o discapacidad</c:v>
                </c:pt>
                <c:pt idx="9">
                  <c:v>El seguimiento y control del fraude fiscal</c:v>
                </c:pt>
                <c:pt idx="10">
                  <c:v>El tren de alta velocidad</c:v>
                </c:pt>
                <c:pt idx="11">
                  <c:v>La promoción económica y el empleo</c:v>
                </c:pt>
                <c:pt idx="12">
                  <c:v>El seguimiento y control de las ayudas sociales</c:v>
                </c:pt>
              </c:strCache>
            </c:strRef>
          </c:cat>
          <c:val>
            <c:numRef>
              <c:f>Hoja1!$C$2:$C$14</c:f>
              <c:numCache>
                <c:formatCode>0%</c:formatCode>
                <c:ptCount val="13"/>
                <c:pt idx="0">
                  <c:v>0.41586560105997611</c:v>
                </c:pt>
                <c:pt idx="1">
                  <c:v>0.31967730925938009</c:v>
                </c:pt>
                <c:pt idx="2">
                  <c:v>0.3779694719811445</c:v>
                </c:pt>
                <c:pt idx="3">
                  <c:v>0.24147198803849812</c:v>
                </c:pt>
                <c:pt idx="4">
                  <c:v>0.39180830586502169</c:v>
                </c:pt>
                <c:pt idx="5">
                  <c:v>0.377576680367671</c:v>
                </c:pt>
                <c:pt idx="6">
                  <c:v>0.3244178513068483</c:v>
                </c:pt>
                <c:pt idx="7">
                  <c:v>0.32653334689707836</c:v>
                </c:pt>
                <c:pt idx="8">
                  <c:v>0.27950308191699924</c:v>
                </c:pt>
                <c:pt idx="9">
                  <c:v>0.23071941440156019</c:v>
                </c:pt>
                <c:pt idx="10">
                  <c:v>0.19903141683406475</c:v>
                </c:pt>
                <c:pt idx="11">
                  <c:v>0.24895842973356433</c:v>
                </c:pt>
                <c:pt idx="12">
                  <c:v>0.21054576320002746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D08-410E-ADA0-64CFCB07813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VALORACIÓN GLOBAL DE LA DFA</c:v>
                </c:pt>
                <c:pt idx="1">
                  <c:v>Reapertura del aeropuerto de foronda</c:v>
                </c:pt>
                <c:pt idx="2">
                  <c:v>El plan "Álava conectada“ que permite a todos los alaveses y alavesas tener acceso a internet</c:v>
                </c:pt>
                <c:pt idx="3">
                  <c:v>El cierre de la central nuclear de Garoña</c:v>
                </c:pt>
                <c:pt idx="4">
                  <c:v>La mejora en los accesos, comunicaciones y carreteras de Álava</c:v>
                </c:pt>
                <c:pt idx="5">
                  <c:v>Apoyo a la promoción de la cultura</c:v>
                </c:pt>
                <c:pt idx="6">
                  <c:v>El impulso de la igualdad entre hombres y mujeres</c:v>
                </c:pt>
                <c:pt idx="7">
                  <c:v>Los servicios sociales (Los servicios, ayudas o prestaciones de la Diputación foral de Álava en materia social)</c:v>
                </c:pt>
                <c:pt idx="8">
                  <c:v>Las ayudas a las personas con dependencia y/o discapacidad</c:v>
                </c:pt>
                <c:pt idx="9">
                  <c:v>El seguimiento y control del fraude fiscal</c:v>
                </c:pt>
                <c:pt idx="10">
                  <c:v>El tren de alta velocidad</c:v>
                </c:pt>
                <c:pt idx="11">
                  <c:v>La promoción económica y el empleo</c:v>
                </c:pt>
                <c:pt idx="12">
                  <c:v>El seguimiento y control de las ayudas sociales</c:v>
                </c:pt>
              </c:strCache>
            </c:strRef>
          </c:cat>
          <c:val>
            <c:numRef>
              <c:f>Hoja1!$D$2:$D$14</c:f>
              <c:numCache>
                <c:formatCode>0%</c:formatCode>
                <c:ptCount val="13"/>
                <c:pt idx="0">
                  <c:v>0.40936572797008047</c:v>
                </c:pt>
                <c:pt idx="1">
                  <c:v>0.22898623114550193</c:v>
                </c:pt>
                <c:pt idx="2">
                  <c:v>0.21174784991160422</c:v>
                </c:pt>
                <c:pt idx="3">
                  <c:v>0.23986043184894265</c:v>
                </c:pt>
                <c:pt idx="4">
                  <c:v>0.35509076829327824</c:v>
                </c:pt>
                <c:pt idx="5">
                  <c:v>0.35916814558013532</c:v>
                </c:pt>
                <c:pt idx="6">
                  <c:v>0.39501227452675958</c:v>
                </c:pt>
                <c:pt idx="7">
                  <c:v>0.37191861229441692</c:v>
                </c:pt>
                <c:pt idx="8">
                  <c:v>0.31323415829500645</c:v>
                </c:pt>
                <c:pt idx="9">
                  <c:v>0.3409412560211989</c:v>
                </c:pt>
                <c:pt idx="10">
                  <c:v>0.28218460993284217</c:v>
                </c:pt>
                <c:pt idx="11">
                  <c:v>0.46593428876579629</c:v>
                </c:pt>
                <c:pt idx="12">
                  <c:v>0.34508186632634524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D08-410E-ADA0-64CFCB07813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D08-410E-ADA0-64CFCB07813C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08-410E-ADA0-64CFCB07813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D08-410E-ADA0-64CFCB07813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08-410E-ADA0-64CFCB07813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D08-410E-ADA0-64CFCB0781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VALORACIÓN GLOBAL DE LA DFA</c:v>
                </c:pt>
                <c:pt idx="1">
                  <c:v>Reapertura del aeropuerto de foronda</c:v>
                </c:pt>
                <c:pt idx="2">
                  <c:v>El plan "Álava conectada“ que permite a todos los alaveses y alavesas tener acceso a internet</c:v>
                </c:pt>
                <c:pt idx="3">
                  <c:v>El cierre de la central nuclear de Garoña</c:v>
                </c:pt>
                <c:pt idx="4">
                  <c:v>La mejora en los accesos, comunicaciones y carreteras de Álava</c:v>
                </c:pt>
                <c:pt idx="5">
                  <c:v>Apoyo a la promoción de la cultura</c:v>
                </c:pt>
                <c:pt idx="6">
                  <c:v>El impulso de la igualdad entre hombres y mujeres</c:v>
                </c:pt>
                <c:pt idx="7">
                  <c:v>Los servicios sociales (Los servicios, ayudas o prestaciones de la Diputación foral de Álava en materia social)</c:v>
                </c:pt>
                <c:pt idx="8">
                  <c:v>Las ayudas a las personas con dependencia y/o discapacidad</c:v>
                </c:pt>
                <c:pt idx="9">
                  <c:v>El seguimiento y control del fraude fiscal</c:v>
                </c:pt>
                <c:pt idx="10">
                  <c:v>El tren de alta velocidad</c:v>
                </c:pt>
                <c:pt idx="11">
                  <c:v>La promoción económica y el empleo</c:v>
                </c:pt>
                <c:pt idx="12">
                  <c:v>El seguimiento y control de las ayudas sociales</c:v>
                </c:pt>
              </c:strCache>
            </c:strRef>
          </c:cat>
          <c:val>
            <c:numRef>
              <c:f>Hoja1!$E$2:$E$14</c:f>
              <c:numCache>
                <c:formatCode>0%</c:formatCode>
                <c:ptCount val="13"/>
                <c:pt idx="0">
                  <c:v>9.638739083966831E-2</c:v>
                </c:pt>
                <c:pt idx="1">
                  <c:v>0.15348819698202634</c:v>
                </c:pt>
                <c:pt idx="2">
                  <c:v>7.8950968931618695E-2</c:v>
                </c:pt>
                <c:pt idx="3">
                  <c:v>0.13767953809395658</c:v>
                </c:pt>
                <c:pt idx="4">
                  <c:v>0.1494365523111294</c:v>
                </c:pt>
                <c:pt idx="5">
                  <c:v>0.12508192086845585</c:v>
                </c:pt>
                <c:pt idx="6">
                  <c:v>0.11846256861895829</c:v>
                </c:pt>
                <c:pt idx="7">
                  <c:v>0.15248907718732807</c:v>
                </c:pt>
                <c:pt idx="8">
                  <c:v>0.21570578903470242</c:v>
                </c:pt>
                <c:pt idx="9">
                  <c:v>0.25845364387920827</c:v>
                </c:pt>
                <c:pt idx="10">
                  <c:v>0.31563665826512521</c:v>
                </c:pt>
                <c:pt idx="11">
                  <c:v>0.17920210654775026</c:v>
                </c:pt>
                <c:pt idx="12">
                  <c:v>0.31226894595500543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D08-410E-ADA0-64CFCB07813C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D08-410E-ADA0-64CFCB07813C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D08-410E-ADA0-64CFCB07813C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D08-410E-ADA0-64CFCB07813C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D08-410E-ADA0-64CFCB07813C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D08-410E-ADA0-64CFCB07813C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D08-410E-ADA0-64CFCB07813C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D08-410E-ADA0-64CFCB07813C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D08-410E-ADA0-64CFCB0781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VALORACIÓN GLOBAL DE LA DFA</c:v>
                </c:pt>
                <c:pt idx="1">
                  <c:v>Reapertura del aeropuerto de foronda</c:v>
                </c:pt>
                <c:pt idx="2">
                  <c:v>El plan "Álava conectada“ que permite a todos los alaveses y alavesas tener acceso a internet</c:v>
                </c:pt>
                <c:pt idx="3">
                  <c:v>El cierre de la central nuclear de Garoña</c:v>
                </c:pt>
                <c:pt idx="4">
                  <c:v>La mejora en los accesos, comunicaciones y carreteras de Álava</c:v>
                </c:pt>
                <c:pt idx="5">
                  <c:v>Apoyo a la promoción de la cultura</c:v>
                </c:pt>
                <c:pt idx="6">
                  <c:v>El impulso de la igualdad entre hombres y mujeres</c:v>
                </c:pt>
                <c:pt idx="7">
                  <c:v>Los servicios sociales (Los servicios, ayudas o prestaciones de la Diputación foral de Álava en materia social)</c:v>
                </c:pt>
                <c:pt idx="8">
                  <c:v>Las ayudas a las personas con dependencia y/o discapacidad</c:v>
                </c:pt>
                <c:pt idx="9">
                  <c:v>El seguimiento y control del fraude fiscal</c:v>
                </c:pt>
                <c:pt idx="10">
                  <c:v>El tren de alta velocidad</c:v>
                </c:pt>
                <c:pt idx="11">
                  <c:v>La promoción económica y el empleo</c:v>
                </c:pt>
                <c:pt idx="12">
                  <c:v>El seguimiento y control de las ayudas sociales</c:v>
                </c:pt>
              </c:strCache>
            </c:strRef>
          </c:cat>
          <c:val>
            <c:numRef>
              <c:f>Hoja1!$F$2:$F$14</c:f>
              <c:numCache>
                <c:formatCode>0%</c:formatCode>
                <c:ptCount val="13"/>
                <c:pt idx="0">
                  <c:v>2.5000747873275251E-2</c:v>
                </c:pt>
                <c:pt idx="1">
                  <c:v>6.7740679291347111E-2</c:v>
                </c:pt>
                <c:pt idx="2">
                  <c:v>0.19802617710919188</c:v>
                </c:pt>
                <c:pt idx="3">
                  <c:v>0.12873955380451624</c:v>
                </c:pt>
                <c:pt idx="4">
                  <c:v>2.7254607026267443E-2</c:v>
                </c:pt>
                <c:pt idx="5">
                  <c:v>6.1742729661145995E-2</c:v>
                </c:pt>
                <c:pt idx="6">
                  <c:v>7.6456112496826614E-2</c:v>
                </c:pt>
                <c:pt idx="7">
                  <c:v>8.0775505317354543E-2</c:v>
                </c:pt>
                <c:pt idx="8">
                  <c:v>0.10612953937434363</c:v>
                </c:pt>
                <c:pt idx="9">
                  <c:v>0.10590975787974281</c:v>
                </c:pt>
                <c:pt idx="10">
                  <c:v>0.11954782713020014</c:v>
                </c:pt>
                <c:pt idx="11">
                  <c:v>8.2839580699769627E-2</c:v>
                </c:pt>
                <c:pt idx="12">
                  <c:v>8.5908211726425959E-2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CD08-410E-ADA0-64CFCB0781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5468928"/>
        <c:axId val="135470464"/>
      </c:barChart>
      <c:catAx>
        <c:axId val="135468928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700"/>
            </a:pPr>
            <a:endParaRPr lang="es-ES"/>
          </a:p>
        </c:txPr>
        <c:crossAx val="13547046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547046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35468928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Hoja1!$A$2:$A$14</c:f>
              <c:numCache>
                <c:formatCode>General</c:formatCode>
                <c:ptCount val="13"/>
              </c:numCache>
            </c:numRef>
          </c:cat>
          <c:val>
            <c:numRef>
              <c:f>Hoja1!$B$2:$B$14</c:f>
              <c:numCache>
                <c:formatCode>0.0</c:formatCode>
                <c:ptCount val="13"/>
                <c:pt idx="0">
                  <c:v>6.306647453640001</c:v>
                </c:pt>
                <c:pt idx="1">
                  <c:v>6.7734443410411043</c:v>
                </c:pt>
                <c:pt idx="2">
                  <c:v>6.8152611562016592</c:v>
                </c:pt>
                <c:pt idx="3">
                  <c:v>6.7229067364805424</c:v>
                </c:pt>
                <c:pt idx="4">
                  <c:v>6.2191466389895425</c:v>
                </c:pt>
                <c:pt idx="5">
                  <c:v>6.3524396470617788</c:v>
                </c:pt>
                <c:pt idx="6">
                  <c:v>6.2832004920768529</c:v>
                </c:pt>
                <c:pt idx="7">
                  <c:v>6.0519631801060703</c:v>
                </c:pt>
                <c:pt idx="8">
                  <c:v>5.8131348779700156</c:v>
                </c:pt>
                <c:pt idx="9">
                  <c:v>5.3752747279899253</c:v>
                </c:pt>
                <c:pt idx="10">
                  <c:v>5.0830731543229257</c:v>
                </c:pt>
                <c:pt idx="11">
                  <c:v>5.6470263619278365</c:v>
                </c:pt>
                <c:pt idx="12">
                  <c:v>5.0402743925300824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03-4553-BCC8-677C54153D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5707264"/>
        <c:axId val="135710208"/>
      </c:barChart>
      <c:catAx>
        <c:axId val="13570726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3571020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5710208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35707264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898660181636601"/>
          <c:y val="7.8032523935523332E-2"/>
          <c:w val="0.61056029508479848"/>
          <c:h val="0.89452207815390095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positivamente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5.2721018263359648E-2</c:v>
                </c:pt>
                <c:pt idx="1">
                  <c:v>3.9334220321874162E-2</c:v>
                </c:pt>
                <c:pt idx="2">
                  <c:v>2.8433239896494225E-2</c:v>
                </c:pt>
                <c:pt idx="3">
                  <c:v>1.6025506948286791E-2</c:v>
                </c:pt>
                <c:pt idx="4">
                  <c:v>9.021378176856526E-3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70-4403-912C-9922619A21D2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positivamente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Hoja1!$C$2:$C$6</c:f>
              <c:numCache>
                <c:formatCode>0%</c:formatCode>
                <c:ptCount val="5"/>
                <c:pt idx="0">
                  <c:v>0.30240496140246675</c:v>
                </c:pt>
                <c:pt idx="1">
                  <c:v>0.23735768909520924</c:v>
                </c:pt>
                <c:pt idx="2">
                  <c:v>0.21009932886990826</c:v>
                </c:pt>
                <c:pt idx="3">
                  <c:v>0.13200450569608702</c:v>
                </c:pt>
                <c:pt idx="4">
                  <c:v>9.9023131880348003E-2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470-4403-912C-9922619A21D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positiva, ni negativamente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Hoja1!$D$2:$D$6</c:f>
              <c:numCache>
                <c:formatCode>0%</c:formatCode>
                <c:ptCount val="5"/>
                <c:pt idx="0">
                  <c:v>0.35857980159535674</c:v>
                </c:pt>
                <c:pt idx="1">
                  <c:v>0.3376677703985137</c:v>
                </c:pt>
                <c:pt idx="2">
                  <c:v>0.36936478070452816</c:v>
                </c:pt>
                <c:pt idx="3">
                  <c:v>0.3082253235648939</c:v>
                </c:pt>
                <c:pt idx="4">
                  <c:v>0.45901881111014897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470-4403-912C-9922619A21D2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Negativamente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70-4403-912C-9922619A21D2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70-4403-912C-9922619A21D2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70-4403-912C-9922619A21D2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470-4403-912C-9922619A21D2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Hoja1!$E$2:$E$6</c:f>
              <c:numCache>
                <c:formatCode>0%</c:formatCode>
                <c:ptCount val="5"/>
                <c:pt idx="0">
                  <c:v>0.15489784568369147</c:v>
                </c:pt>
                <c:pt idx="1">
                  <c:v>0.15814911904271337</c:v>
                </c:pt>
                <c:pt idx="2">
                  <c:v>0.13642339431025946</c:v>
                </c:pt>
                <c:pt idx="3">
                  <c:v>0.3323237002828387</c:v>
                </c:pt>
                <c:pt idx="4">
                  <c:v>0.19642902928609535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470-4403-912C-9922619A21D2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470-4403-912C-9922619A21D2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470-4403-912C-9922619A21D2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470-4403-912C-9922619A21D2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470-4403-912C-9922619A21D2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470-4403-912C-9922619A21D2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470-4403-912C-9922619A21D2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470-4403-912C-9922619A21D2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470-4403-912C-9922619A21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Hoja1!$F$2:$F$6</c:f>
              <c:numCache>
                <c:formatCode>0%</c:formatCode>
                <c:ptCount val="5"/>
                <c:pt idx="0">
                  <c:v>0.13139637305512611</c:v>
                </c:pt>
                <c:pt idx="1">
                  <c:v>0.22749120114169208</c:v>
                </c:pt>
                <c:pt idx="2">
                  <c:v>0.25567925621880971</c:v>
                </c:pt>
                <c:pt idx="3">
                  <c:v>0.21142096350789599</c:v>
                </c:pt>
                <c:pt idx="4">
                  <c:v>0.23650764954655051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4470-4403-912C-9922619A21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5966720"/>
        <c:axId val="135968256"/>
      </c:barChart>
      <c:catAx>
        <c:axId val="135966720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3596825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5968256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35966720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45288044443657355"/>
          <c:y val="2.9782390550312492E-2"/>
          <c:w val="0.53332764478561356"/>
          <c:h val="0.9564391016025077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Hoja1!$A$2:$A$19</c:f>
              <c:strCache>
                <c:ptCount val="18"/>
                <c:pt idx="0">
                  <c:v>Fomento de la actividad económica y el empleo</c:v>
                </c:pt>
                <c:pt idx="1">
                  <c:v>Carreteras, infraestructuras, transportes y comunicaciones</c:v>
                </c:pt>
                <c:pt idx="2">
                  <c:v>Inmigración</c:v>
                </c:pt>
                <c:pt idx="3">
                  <c:v>Sanidad</c:v>
                </c:pt>
                <c:pt idx="4">
                  <c:v>Educación</c:v>
                </c:pt>
                <c:pt idx="5">
                  <c:v>Delincuencia e inseguridad ciudadana</c:v>
                </c:pt>
                <c:pt idx="6">
                  <c:v>Política</c:v>
                </c:pt>
                <c:pt idx="7">
                  <c:v>Funcionamiento y cobertura de los servicios públicos/ayudas sociales</c:v>
                </c:pt>
                <c:pt idx="8">
                  <c:v>Vivienda y desahucios</c:v>
                </c:pt>
                <c:pt idx="9">
                  <c:v>Problemas de la juventud (paro, precariedad laboral, ocio, emancipación, drogas, ...)</c:v>
                </c:pt>
                <c:pt idx="10">
                  <c:v>Medioambiente / ecologismo (contaminación, reciclaje, ...)</c:v>
                </c:pt>
                <c:pt idx="11">
                  <c:v>Pensiones</c:v>
                </c:pt>
                <c:pt idx="12">
                  <c:v>Problemas y desigualdades sociales</c:v>
                </c:pt>
                <c:pt idx="13">
                  <c:v>Despoblamiento</c:v>
                </c:pt>
                <c:pt idx="14">
                  <c:v>Limpieza</c:v>
                </c:pt>
                <c:pt idx="15">
                  <c:v>Aparcamiento / tráfico / seguridad vial / multas</c:v>
                </c:pt>
                <c:pt idx="16">
                  <c:v>Equidad para todas las zonas / colectivos</c:v>
                </c:pt>
                <c:pt idx="17">
                  <c:v>Urbanismo / obras / reformas</c:v>
                </c:pt>
              </c:strCache>
            </c:strRef>
          </c:cat>
          <c:val>
            <c:numRef>
              <c:f>Hoja1!$B$2:$B$19</c:f>
              <c:numCache>
                <c:formatCode>0%</c:formatCode>
                <c:ptCount val="18"/>
                <c:pt idx="0">
                  <c:v>0.50371495227022667</c:v>
                </c:pt>
                <c:pt idx="1">
                  <c:v>0.20508884419161547</c:v>
                </c:pt>
                <c:pt idx="2">
                  <c:v>0.10313022634436353</c:v>
                </c:pt>
                <c:pt idx="3">
                  <c:v>9.8771904734973756E-2</c:v>
                </c:pt>
                <c:pt idx="4">
                  <c:v>9.0031865364074093E-2</c:v>
                </c:pt>
                <c:pt idx="5">
                  <c:v>8.9830513393164335E-2</c:v>
                </c:pt>
                <c:pt idx="6">
                  <c:v>6.7441454854101412E-2</c:v>
                </c:pt>
                <c:pt idx="7">
                  <c:v>6.3743661258855028E-2</c:v>
                </c:pt>
                <c:pt idx="8">
                  <c:v>5.534991104506895E-2</c:v>
                </c:pt>
                <c:pt idx="9">
                  <c:v>2.967388609364335E-2</c:v>
                </c:pt>
                <c:pt idx="10">
                  <c:v>2.9095937701280335E-2</c:v>
                </c:pt>
                <c:pt idx="11">
                  <c:v>2.7361139748630147E-2</c:v>
                </c:pt>
                <c:pt idx="12">
                  <c:v>2.5826584357912137E-2</c:v>
                </c:pt>
                <c:pt idx="13">
                  <c:v>2.4744515331292186E-2</c:v>
                </c:pt>
                <c:pt idx="14">
                  <c:v>2.4002486076914509E-2</c:v>
                </c:pt>
                <c:pt idx="15">
                  <c:v>2.252295796549926E-2</c:v>
                </c:pt>
                <c:pt idx="16">
                  <c:v>2.1113561762647209E-2</c:v>
                </c:pt>
                <c:pt idx="17">
                  <c:v>1.8286200586369396E-2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FD-4146-91D6-4908102499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37777152"/>
        <c:axId val="137779840"/>
      </c:barChart>
      <c:catAx>
        <c:axId val="137777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13777984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7779840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37777152"/>
        <c:crosses val="autoZero"/>
        <c:crossBetween val="between"/>
        <c:majorUnit val="1"/>
      </c:valAx>
      <c:spPr>
        <a:noFill/>
        <a:ln w="18561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8952468933714091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</c:numCache>
            </c:numRef>
          </c:cat>
          <c:val>
            <c:numRef>
              <c:f>Hoja1!$B$2:$B$6</c:f>
              <c:numCache>
                <c:formatCode>0.0</c:formatCode>
                <c:ptCount val="5"/>
                <c:pt idx="0">
                  <c:v>5.8731000296116838</c:v>
                </c:pt>
                <c:pt idx="1">
                  <c:v>5.7579634369958219</c:v>
                </c:pt>
                <c:pt idx="2">
                  <c:v>5.6618141022572477</c:v>
                </c:pt>
                <c:pt idx="3">
                  <c:v>4.481471298424978</c:v>
                </c:pt>
                <c:pt idx="4">
                  <c:v>4.9044536607384703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E8-46B4-B737-D216B2E60C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6364800"/>
        <c:axId val="136367488"/>
      </c:barChart>
      <c:catAx>
        <c:axId val="13636480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363674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6367488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36364800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13518227555073E-2"/>
          <c:y val="4.0742872726582349E-2"/>
          <c:w val="0.93468648177244196"/>
          <c:h val="0.9104193168657084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7F7F7F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</c:f>
              <c:numCache>
                <c:formatCode>General</c:formatCode>
                <c:ptCount val="1"/>
              </c:numCache>
            </c:numRef>
          </c:cat>
          <c:val>
            <c:numRef>
              <c:f>Hoja1!$B$2:$B$2</c:f>
              <c:numCache>
                <c:formatCode>0.0%</c:formatCode>
                <c:ptCount val="1"/>
                <c:pt idx="0">
                  <c:v>0.3435037787425631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B0-4F9D-A71C-138FCADBE3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36002944"/>
        <c:axId val="136030464"/>
      </c:barChart>
      <c:catAx>
        <c:axId val="1360029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13603046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6030464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36002944"/>
        <c:crosses val="autoZero"/>
        <c:crossBetween val="between"/>
        <c:majorUnit val="1"/>
      </c:valAx>
      <c:spPr>
        <a:solidFill>
          <a:schemeClr val="bg1"/>
        </a:solidFill>
        <a:ln w="1856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13518227555073E-2"/>
          <c:y val="4.0742872726582349E-2"/>
          <c:w val="0.93468648177244218"/>
          <c:h val="0.9104193168657084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</c:f>
              <c:numCache>
                <c:formatCode>General</c:formatCode>
                <c:ptCount val="1"/>
              </c:numCache>
            </c:numRef>
          </c:cat>
          <c:val>
            <c:numRef>
              <c:f>Hoja1!$B$2:$B$2</c:f>
              <c:numCache>
                <c:formatCode>0.0%</c:formatCode>
                <c:ptCount val="1"/>
                <c:pt idx="0">
                  <c:v>0.35019038434322458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70-4A58-9060-402F3490B8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99591296"/>
        <c:axId val="99594240"/>
      </c:barChart>
      <c:catAx>
        <c:axId val="99591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9959424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99594240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99591296"/>
        <c:crosses val="autoZero"/>
        <c:crossBetween val="between"/>
        <c:majorUnit val="1"/>
      </c:valAx>
      <c:spPr>
        <a:solidFill>
          <a:schemeClr val="bg1"/>
        </a:solidFill>
        <a:ln w="1856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45288044443657355"/>
          <c:y val="2.9782390550312492E-2"/>
          <c:w val="0.53332764478561356"/>
          <c:h val="0.9564391016025077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Hoja1!$B$20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Hoja1!$A$21:$A$39</c:f>
              <c:strCache>
                <c:ptCount val="19"/>
                <c:pt idx="0">
                  <c:v>Crisis / descenso calidad de vida / precariedad</c:v>
                </c:pt>
                <c:pt idx="1">
                  <c:v>Atención a las personas mayores</c:v>
                </c:pt>
                <c:pt idx="2">
                  <c:v>Problemas relacionados con el empleo (precariedad, conciliación,sueldos, convenios...)</c:v>
                </c:pt>
                <c:pt idx="3">
                  <c:v>Desequilibrio (ayudas y atención a zonas rurales, centralismo en vitoria...)</c:v>
                </c:pt>
                <c:pt idx="4">
                  <c:v>Sector primario (agricultura, ganadería)</c:v>
                </c:pt>
                <c:pt idx="5">
                  <c:v>Apoyo a la promoción de la cultura</c:v>
                </c:pt>
                <c:pt idx="6">
                  <c:v>Gestión del gobierno/ instituciones (malgasto de dinero, mayor transparencia,... )</c:v>
                </c:pt>
                <c:pt idx="7">
                  <c:v>Convivencia / civismo / solidaridad</c:v>
                </c:pt>
                <c:pt idx="8">
                  <c:v>Fomento del uso del Euskera</c:v>
                </c:pt>
                <c:pt idx="9">
                  <c:v>Problemas relacionados con la industria</c:v>
                </c:pt>
                <c:pt idx="10">
                  <c:v>Violencia de género</c:v>
                </c:pt>
                <c:pt idx="11">
                  <c:v>La igualdad entre hombres y mujeres</c:v>
                </c:pt>
                <c:pt idx="12">
                  <c:v>Corrupción</c:v>
                </c:pt>
                <c:pt idx="13">
                  <c:v>Demografía (envejecimiento de la población, baja natalidad,...)</c:v>
                </c:pt>
                <c:pt idx="14">
                  <c:v>Poca participación ciudadana/ poca atención, información a los ciudadanos</c:v>
                </c:pt>
                <c:pt idx="15">
                  <c:v>Impuestos / fiscalidad / fraude</c:v>
                </c:pt>
                <c:pt idx="16">
                  <c:v>Red de saneamiento/rios/gestión del agua/depuradora</c:v>
                </c:pt>
                <c:pt idx="17">
                  <c:v>Otros</c:v>
                </c:pt>
                <c:pt idx="18">
                  <c:v>Ns/nc</c:v>
                </c:pt>
              </c:strCache>
            </c:strRef>
          </c:cat>
          <c:val>
            <c:numRef>
              <c:f>Hoja1!$B$21:$B$39</c:f>
              <c:numCache>
                <c:formatCode>0%</c:formatCode>
                <c:ptCount val="19"/>
                <c:pt idx="0">
                  <c:v>1.8036207909723087E-2</c:v>
                </c:pt>
                <c:pt idx="1">
                  <c:v>1.6949318002803797E-2</c:v>
                </c:pt>
                <c:pt idx="2">
                  <c:v>1.6226540504037452E-2</c:v>
                </c:pt>
                <c:pt idx="3">
                  <c:v>1.5834502334454229E-2</c:v>
                </c:pt>
                <c:pt idx="4">
                  <c:v>1.4584176894697355E-2</c:v>
                </c:pt>
                <c:pt idx="5">
                  <c:v>1.4259144930435381E-2</c:v>
                </c:pt>
                <c:pt idx="6">
                  <c:v>1.313291069350705E-2</c:v>
                </c:pt>
                <c:pt idx="7">
                  <c:v>1.1013680843925479E-2</c:v>
                </c:pt>
                <c:pt idx="8">
                  <c:v>9.7055966793130263E-3</c:v>
                </c:pt>
                <c:pt idx="9">
                  <c:v>9.5328595213713761E-3</c:v>
                </c:pt>
                <c:pt idx="10">
                  <c:v>9.385258944477573E-3</c:v>
                </c:pt>
                <c:pt idx="11">
                  <c:v>8.4127946169452357E-3</c:v>
                </c:pt>
                <c:pt idx="12">
                  <c:v>8.0163730059654176E-3</c:v>
                </c:pt>
                <c:pt idx="13">
                  <c:v>6.213410397453635E-3</c:v>
                </c:pt>
                <c:pt idx="14">
                  <c:v>5.6662555553821138E-3</c:v>
                </c:pt>
                <c:pt idx="15">
                  <c:v>5.3294323159744587E-3</c:v>
                </c:pt>
                <c:pt idx="16">
                  <c:v>5.1912322503027686E-3</c:v>
                </c:pt>
                <c:pt idx="17">
                  <c:v>2.4173995058630039E-2</c:v>
                </c:pt>
                <c:pt idx="18">
                  <c:v>0.19898747587313273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FD-4146-91D6-4908102499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38508160"/>
        <c:axId val="138527488"/>
      </c:barChart>
      <c:catAx>
        <c:axId val="1385081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1385274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8527488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38508160"/>
        <c:crosses val="autoZero"/>
        <c:crossBetween val="between"/>
        <c:majorUnit val="1"/>
      </c:valAx>
      <c:spPr>
        <a:noFill/>
        <a:ln w="18561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320022358144888"/>
          <c:y val="2.9782390550312492E-2"/>
          <c:w val="0.679977641855112"/>
          <c:h val="0.9564391016025077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Hoja1!$A$2:$A$15</c:f>
              <c:strCache>
                <c:ptCount val="14"/>
                <c:pt idx="0">
                  <c:v>Fomento de la actividad económica y el empleo</c:v>
                </c:pt>
                <c:pt idx="1">
                  <c:v>Sanidad</c:v>
                </c:pt>
                <c:pt idx="2">
                  <c:v>Educación</c:v>
                </c:pt>
                <c:pt idx="3">
                  <c:v>Delincuencia e inseguridad ciudadana</c:v>
                </c:pt>
                <c:pt idx="4">
                  <c:v>La igualdad entre hombres y mujeres</c:v>
                </c:pt>
                <c:pt idx="5">
                  <c:v>Pensiones</c:v>
                </c:pt>
                <c:pt idx="6">
                  <c:v>Carreteras, infraestructuras, 
transportes y comunicaciones</c:v>
                </c:pt>
                <c:pt idx="7">
                  <c:v>Funcionamiento y cobertura de 
los servicios públicos/ayudas sociales</c:v>
                </c:pt>
                <c:pt idx="8">
                  <c:v>Vivienda y desahucios</c:v>
                </c:pt>
                <c:pt idx="9">
                  <c:v>Recortes</c:v>
                </c:pt>
                <c:pt idx="10">
                  <c:v>Problemas y desigualdades sociales</c:v>
                </c:pt>
                <c:pt idx="11">
                  <c:v>Fomento del uso del Euskera</c:v>
                </c:pt>
                <c:pt idx="12">
                  <c:v>Apoyo a la promoción de la cultura</c:v>
                </c:pt>
                <c:pt idx="13">
                  <c:v>Ns/nc</c:v>
                </c:pt>
              </c:strCache>
            </c:strRef>
          </c:cat>
          <c:val>
            <c:numRef>
              <c:f>Hoja1!$B$2:$B$15</c:f>
              <c:numCache>
                <c:formatCode>0%</c:formatCode>
                <c:ptCount val="14"/>
                <c:pt idx="0">
                  <c:v>0.361984326029896</c:v>
                </c:pt>
                <c:pt idx="1">
                  <c:v>0.29238268927633743</c:v>
                </c:pt>
                <c:pt idx="2">
                  <c:v>0.24972340238278895</c:v>
                </c:pt>
                <c:pt idx="3">
                  <c:v>0.24603993914830766</c:v>
                </c:pt>
                <c:pt idx="4">
                  <c:v>0.24591481917158023</c:v>
                </c:pt>
                <c:pt idx="5">
                  <c:v>0.22985843836746325</c:v>
                </c:pt>
                <c:pt idx="6">
                  <c:v>0.22224484970813824</c:v>
                </c:pt>
                <c:pt idx="7">
                  <c:v>0.18625614968586773</c:v>
                </c:pt>
                <c:pt idx="8">
                  <c:v>0.17815463240143026</c:v>
                </c:pt>
                <c:pt idx="9">
                  <c:v>0.17761963361671543</c:v>
                </c:pt>
                <c:pt idx="10">
                  <c:v>0.17633659968485482</c:v>
                </c:pt>
                <c:pt idx="11">
                  <c:v>0.11439001179427853</c:v>
                </c:pt>
                <c:pt idx="12">
                  <c:v>7.386271565056135E-2</c:v>
                </c:pt>
                <c:pt idx="13">
                  <c:v>2.6058084128489943E-2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25-475B-A541-06C27579ED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37828992"/>
        <c:axId val="137864704"/>
      </c:barChart>
      <c:catAx>
        <c:axId val="137828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3786470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7864704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37828992"/>
        <c:crosses val="autoZero"/>
        <c:crossBetween val="between"/>
        <c:majorUnit val="1"/>
      </c:valAx>
      <c:spPr>
        <a:noFill/>
        <a:ln w="18561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ACA-4F7E-BEEB-EED3D120E6BE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ACA-4F7E-BEEB-EED3D120E6BE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ACA-4F7E-BEEB-EED3D120E6BE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ACA-4F7E-BEEB-EED3D120E6BE}"/>
              </c:ext>
            </c:extLst>
          </c:dPt>
          <c:dPt>
            <c:idx val="4"/>
            <c:bubble3D val="0"/>
            <c:spPr>
              <a:solidFill>
                <a:srgbClr val="95B3D7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ACA-4F7E-BEEB-EED3D120E6BE}"/>
              </c:ext>
            </c:extLst>
          </c:dPt>
          <c:dLbls>
            <c:dLbl>
              <c:idx val="0"/>
              <c:layout>
                <c:manualLayout>
                  <c:x val="-2.4633996039551721E-3"/>
                  <c:y val="-6.060076834139514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CA-4F7E-BEEB-EED3D120E6BE}"/>
                </c:ext>
              </c:extLst>
            </c:dLbl>
            <c:dLbl>
              <c:idx val="1"/>
              <c:layout>
                <c:manualLayout>
                  <c:x val="2.7097395643506897E-2"/>
                  <c:y val="-8.4841075677953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CA-4F7E-BEEB-EED3D120E6BE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ACA-4F7E-BEEB-EED3D120E6BE}"/>
                </c:ext>
              </c:extLst>
            </c:dLbl>
            <c:dLbl>
              <c:idx val="4"/>
              <c:layout>
                <c:manualLayout>
                  <c:x val="0"/>
                  <c:y val="-3.93904994219068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ACA-4F7E-BEEB-EED3D120E6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Muy optimista  (9-10)</c:v>
                </c:pt>
                <c:pt idx="1">
                  <c:v>Bastante optimista (7-8)</c:v>
                </c:pt>
                <c:pt idx="2">
                  <c:v>Intermedio (5-6)</c:v>
                </c:pt>
                <c:pt idx="3">
                  <c:v>Pesimista (0-4)</c:v>
                </c:pt>
                <c:pt idx="4">
                  <c:v>Ns / Nc 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7.6694646624844307E-2</c:v>
                </c:pt>
                <c:pt idx="1">
                  <c:v>0.49771293499331021</c:v>
                </c:pt>
                <c:pt idx="2">
                  <c:v>0.31547916853694247</c:v>
                </c:pt>
                <c:pt idx="3">
                  <c:v>9.5050932125595691E-2</c:v>
                </c:pt>
                <c:pt idx="4">
                  <c:v>1.5062317719311255E-2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ACA-4F7E-BEEB-EED3D120E6B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"/>
          <c:y val="0.92056456057523972"/>
          <c:w val="1"/>
          <c:h val="7.6405401007690582E-2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optimista 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F-43A0-8377-60C02BC18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7.6694646624844307E-2</c:v>
                </c:pt>
                <c:pt idx="1">
                  <c:v>8.7687599658385587E-2</c:v>
                </c:pt>
                <c:pt idx="2">
                  <c:v>6.625230257391454E-2</c:v>
                </c:pt>
                <c:pt idx="3">
                  <c:v>0.21169359040514574</c:v>
                </c:pt>
                <c:pt idx="4">
                  <c:v>9.2064181646813542E-2</c:v>
                </c:pt>
                <c:pt idx="5">
                  <c:v>6.7107438384494761E-2</c:v>
                </c:pt>
                <c:pt idx="6">
                  <c:v>5.4959519019129169E-2</c:v>
                </c:pt>
                <c:pt idx="7">
                  <c:v>6.5863974951116872E-2</c:v>
                </c:pt>
                <c:pt idx="8">
                  <c:v>6.2755126368516975E-2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DF-43A0-8377-60C02BC1871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optimista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0.49771293499331021</c:v>
                </c:pt>
                <c:pt idx="1">
                  <c:v>0.54837684080666915</c:v>
                </c:pt>
                <c:pt idx="2">
                  <c:v>0.44958665501623812</c:v>
                </c:pt>
                <c:pt idx="3">
                  <c:v>0.5288205662748805</c:v>
                </c:pt>
                <c:pt idx="4">
                  <c:v>0.52573476680502051</c:v>
                </c:pt>
                <c:pt idx="5">
                  <c:v>0.42790865807906653</c:v>
                </c:pt>
                <c:pt idx="6">
                  <c:v>0.46550218750140893</c:v>
                </c:pt>
                <c:pt idx="7">
                  <c:v>0.44375891537785633</c:v>
                </c:pt>
                <c:pt idx="8">
                  <c:v>0.58535428834672831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2DF-43A0-8377-60C02BC1871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Intermedio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0.31547916853694247</c:v>
                </c:pt>
                <c:pt idx="1">
                  <c:v>0.28357235231001771</c:v>
                </c:pt>
                <c:pt idx="2">
                  <c:v>0.3457878537095907</c:v>
                </c:pt>
                <c:pt idx="3">
                  <c:v>0.20284870592445226</c:v>
                </c:pt>
                <c:pt idx="4">
                  <c:v>0.25300183292063672</c:v>
                </c:pt>
                <c:pt idx="5">
                  <c:v>0.33371216889278849</c:v>
                </c:pt>
                <c:pt idx="6">
                  <c:v>0.41659521278193784</c:v>
                </c:pt>
                <c:pt idx="7">
                  <c:v>0.37970549687968147</c:v>
                </c:pt>
                <c:pt idx="8">
                  <c:v>0.24636335708105211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2DF-43A0-8377-60C02BC1871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Pesimista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DF-43A0-8377-60C02BC1871C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DF-43A0-8377-60C02BC1871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DF-43A0-8377-60C02BC1871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DF-43A0-8377-60C02BC1871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9.5050932125595691E-2</c:v>
                </c:pt>
                <c:pt idx="1">
                  <c:v>7.3176028990232012E-2</c:v>
                </c:pt>
                <c:pt idx="2">
                  <c:v>0.11583017714949827</c:v>
                </c:pt>
                <c:pt idx="3">
                  <c:v>5.663713739552137E-2</c:v>
                </c:pt>
                <c:pt idx="4">
                  <c:v>0.12919921862752964</c:v>
                </c:pt>
                <c:pt idx="5">
                  <c:v>0.16908540632091318</c:v>
                </c:pt>
                <c:pt idx="6">
                  <c:v>4.5608376368469046E-2</c:v>
                </c:pt>
                <c:pt idx="7">
                  <c:v>0.10217979477783609</c:v>
                </c:pt>
                <c:pt idx="8">
                  <c:v>6.7427266622722318E-2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2DF-43A0-8377-60C02BC1871C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DF-43A0-8377-60C02BC1871C}"/>
                </c:ext>
              </c:extLst>
            </c:dLbl>
            <c:dLbl>
              <c:idx val="1"/>
              <c:layout>
                <c:manualLayout>
                  <c:x val="0"/>
                  <c:y val="-1.0978189061271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750-4D48-A102-466FAE733369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2DF-43A0-8377-60C02BC1871C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2DF-43A0-8377-60C02BC1871C}"/>
                </c:ext>
              </c:extLst>
            </c:dLbl>
            <c:dLbl>
              <c:idx val="5"/>
              <c:layout>
                <c:manualLayout>
                  <c:x val="6.9342239716127813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2DF-43A0-8377-60C02BC1871C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2DF-43A0-8377-60C02BC1871C}"/>
                </c:ext>
              </c:extLst>
            </c:dLbl>
            <c:dLbl>
              <c:idx val="8"/>
              <c:layout>
                <c:manualLayout>
                  <c:x val="1.3794084727179539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50-4D48-A102-466FAE733369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50-4D48-A102-466FAE733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0">
                  <c:v>1.5062317719311255E-2</c:v>
                </c:pt>
                <c:pt idx="1">
                  <c:v>7.1871782346942421E-3</c:v>
                </c:pt>
                <c:pt idx="2">
                  <c:v>2.2543011550760762E-2</c:v>
                </c:pt>
                <c:pt idx="6">
                  <c:v>1.733470432905412E-2</c:v>
                </c:pt>
                <c:pt idx="7">
                  <c:v>8.49181801350379E-3</c:v>
                </c:pt>
                <c:pt idx="8">
                  <c:v>3.8099961580980099E-2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2DF-43A0-8377-60C02BC18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8747904"/>
        <c:axId val="138749440"/>
      </c:barChart>
      <c:catAx>
        <c:axId val="138747904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3874944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874944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38747904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16521946443108362"/>
          <c:y val="1.5321544919183057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6.5699687499406219</c:v>
                </c:pt>
                <c:pt idx="1">
                  <c:v>6.77913524224605</c:v>
                </c:pt>
                <c:pt idx="2">
                  <c:v>6.3681574590995105</c:v>
                </c:pt>
                <c:pt idx="3">
                  <c:v>7.2975890220503254</c:v>
                </c:pt>
                <c:pt idx="4">
                  <c:v>6.6887057543568718</c:v>
                </c:pt>
                <c:pt idx="5">
                  <c:v>6.1668448139341674</c:v>
                </c:pt>
                <c:pt idx="6">
                  <c:v>6.4961066141087098</c:v>
                </c:pt>
                <c:pt idx="7">
                  <c:v>6.3981929787426077</c:v>
                </c:pt>
                <c:pt idx="8">
                  <c:v>6.781084876145071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CE-404E-805B-5C8B898D3F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8801920"/>
        <c:axId val="138804608"/>
      </c:barChart>
      <c:catAx>
        <c:axId val="13880192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3880460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8804608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38801920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4"/>
            <a:ext cx="297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8" tIns="45672" rIns="91348" bIns="45672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sz="1200" b="1"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65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2" y="4"/>
            <a:ext cx="2895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8" tIns="45672" rIns="91348" bIns="45672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 b="1"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65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623429"/>
            <a:ext cx="297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8" tIns="45672" rIns="91348" bIns="45672" numCol="1" anchor="b" anchorCtr="0" compatLnSpc="1">
            <a:prstTxWarp prst="textNoShape">
              <a:avLst/>
            </a:prstTxWarp>
            <a:spAutoFit/>
          </a:bodyPr>
          <a:lstStyle>
            <a:lvl1pPr algn="l">
              <a:defRPr sz="1200" b="1"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65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2" y="9623429"/>
            <a:ext cx="2895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48" tIns="45672" rIns="91348" bIns="45672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 b="1"/>
            </a:lvl1pPr>
          </a:lstStyle>
          <a:p>
            <a:pPr>
              <a:defRPr/>
            </a:pPr>
            <a:fld id="{0FB2CF7F-8BC0-4EEF-90CC-694DED99261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70714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5" tIns="45639" rIns="91285" bIns="45639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9" y="2"/>
            <a:ext cx="28924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5" tIns="45639" rIns="91285" bIns="4563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293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0088" y="760413"/>
            <a:ext cx="5397500" cy="3736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3" y="4724400"/>
            <a:ext cx="4953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5" tIns="45639" rIns="91285" bIns="456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233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5" tIns="45639" rIns="91285" bIns="45639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233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9" y="9448800"/>
            <a:ext cx="2892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5" tIns="45639" rIns="91285" bIns="4563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4C70F1D-E25C-4159-9256-9F9B32D39E1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5213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cxnSp>
        <p:nvCxnSpPr>
          <p:cNvPr id="6" name="5 Conector recto"/>
          <p:cNvCxnSpPr/>
          <p:nvPr userDrawn="1"/>
        </p:nvCxnSpPr>
        <p:spPr bwMode="auto">
          <a:xfrm>
            <a:off x="130629" y="392947"/>
            <a:ext cx="9648000" cy="0"/>
          </a:xfrm>
          <a:prstGeom prst="line">
            <a:avLst/>
          </a:prstGeom>
          <a:noFill/>
          <a:ln w="19050" cap="flat" cmpd="sng" algn="ctr">
            <a:solidFill>
              <a:srgbClr val="FF9C1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6 Imagen" descr="K  NARANJ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178133" y="145354"/>
            <a:ext cx="172626" cy="17612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s-E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buFontTx/>
              <a:buChar char="-"/>
            </a:pPr>
            <a:endParaRPr lang="es-ES_tradnl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buFontTx/>
              <a:buChar char="-"/>
            </a:pPr>
            <a:endParaRPr lang="es-ES_tradnl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buFontTx/>
              <a:buChar char="-"/>
            </a:pPr>
            <a:fld id="{0B4226E1-0394-4AE7-B0BF-03EB0434E456}" type="slidenum">
              <a:rPr lang="es-SV" sz="1400" b="1" smtClean="0">
                <a:solidFill>
                  <a:srgbClr val="FFFFFF"/>
                </a:solidFill>
                <a:latin typeface="Arial" charset="0"/>
              </a:rPr>
              <a:pPr>
                <a:lnSpc>
                  <a:spcPct val="110000"/>
                </a:lnSpc>
                <a:buFontTx/>
                <a:buChar char="-"/>
              </a:pPr>
              <a:t>‹Nº›</a:t>
            </a:fld>
            <a:endParaRPr lang="es-SV" sz="1400" b="1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5755310" y="0"/>
            <a:ext cx="774567" cy="6369050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buFontTx/>
              <a:buChar char="-"/>
            </a:pPr>
            <a:endParaRPr lang="es-ES" sz="1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5755310" y="0"/>
            <a:ext cx="774567" cy="6369050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buFontTx/>
              <a:buChar char="-"/>
            </a:pPr>
            <a:endParaRPr lang="es-ES" sz="1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 Conector recto"/>
          <p:cNvCxnSpPr/>
          <p:nvPr userDrawn="1"/>
        </p:nvCxnSpPr>
        <p:spPr bwMode="auto">
          <a:xfrm>
            <a:off x="130629" y="392947"/>
            <a:ext cx="9648000" cy="0"/>
          </a:xfrm>
          <a:prstGeom prst="line">
            <a:avLst/>
          </a:prstGeom>
          <a:noFill/>
          <a:ln w="19050" cap="flat" cmpd="sng" algn="ctr">
            <a:solidFill>
              <a:srgbClr val="FF9C1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2 Imagen" descr="K  NARANJ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178133" y="145354"/>
            <a:ext cx="172626" cy="17612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5755310" y="0"/>
            <a:ext cx="774567" cy="6369050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5755310" y="0"/>
            <a:ext cx="774567" cy="6369050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 userDrawn="1"/>
        </p:nvCxnSpPr>
        <p:spPr bwMode="auto">
          <a:xfrm>
            <a:off x="130629" y="392947"/>
            <a:ext cx="9648000" cy="0"/>
          </a:xfrm>
          <a:prstGeom prst="line">
            <a:avLst/>
          </a:prstGeom>
          <a:noFill/>
          <a:ln w="19050" cap="flat" cmpd="sng" algn="ctr">
            <a:solidFill>
              <a:srgbClr val="FF9C1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7 Imagen" descr="K  NARANJ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178133" y="145354"/>
            <a:ext cx="172626" cy="17612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5755310" y="0"/>
            <a:ext cx="774567" cy="6369050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SV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8" y="274639"/>
            <a:ext cx="7078663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/>
          <a:lstStyle/>
          <a:p>
            <a:fld id="{0B4226E1-0394-4AE7-B0BF-03EB0434E456}" type="slidenum">
              <a:rPr lang="es-SV" smtClean="0"/>
              <a:pPr/>
              <a:t>‹Nº›</a:t>
            </a:fld>
            <a:endParaRPr lang="es-SV" dirty="0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cxnSp>
        <p:nvCxnSpPr>
          <p:cNvPr id="4" name="3 Conector recto"/>
          <p:cNvCxnSpPr/>
          <p:nvPr userDrawn="1"/>
        </p:nvCxnSpPr>
        <p:spPr bwMode="auto">
          <a:xfrm>
            <a:off x="130629" y="392947"/>
            <a:ext cx="9648000" cy="0"/>
          </a:xfrm>
          <a:prstGeom prst="line">
            <a:avLst/>
          </a:prstGeom>
          <a:noFill/>
          <a:ln w="19050" cap="flat" cmpd="sng" algn="ctr">
            <a:solidFill>
              <a:srgbClr val="FF9C1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4 Imagen" descr="K  NARANJ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178133" y="145354"/>
            <a:ext cx="172626" cy="17612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</a:t>
            </a:r>
            <a:r>
              <a:rPr lang="es-ES_tradnl" dirty="0" err="1"/>
              <a:t>niveI</a:t>
            </a:r>
            <a:endParaRPr lang="es-ES_tradnl" dirty="0"/>
          </a:p>
        </p:txBody>
      </p:sp>
      <p:sp>
        <p:nvSpPr>
          <p:cNvPr id="7" name="Rectangle 93"/>
          <p:cNvSpPr>
            <a:spLocks noChangeArrowheads="1"/>
          </p:cNvSpPr>
          <p:nvPr userDrawn="1"/>
        </p:nvSpPr>
        <p:spPr bwMode="auto">
          <a:xfrm>
            <a:off x="9288295" y="6495710"/>
            <a:ext cx="409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defRPr/>
            </a:pPr>
            <a:fld id="{53E6C005-95FA-4029-997D-33A0F2FF7BAB}" type="slidenum">
              <a:rPr lang="es-ES_tradnl" ker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Verdana" pitchFamily="34" charset="0"/>
                <a:cs typeface="Aharoni" pitchFamily="2" charset="-79"/>
              </a:rPr>
              <a:pPr algn="l">
                <a:lnSpc>
                  <a:spcPct val="110000"/>
                </a:lnSpc>
                <a:defRPr/>
              </a:pPr>
              <a:t>‹Nº›</a:t>
            </a:fld>
            <a:endParaRPr lang="es-ES_tradnl" kern="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Verdana" pitchFamily="34" charset="0"/>
              <a:cs typeface="Aharoni" pitchFamily="2" charset="-79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7EA98C2F-4BD8-44C6-A101-977A695ED39B}"/>
              </a:ext>
            </a:extLst>
          </p:cNvPr>
          <p:cNvSpPr/>
          <p:nvPr userDrawn="1"/>
        </p:nvSpPr>
        <p:spPr>
          <a:xfrm>
            <a:off x="315644" y="6495710"/>
            <a:ext cx="33105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0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Verdana" pitchFamily="34" charset="0"/>
                <a:cs typeface="Aharoni" pitchFamily="2" charset="-79"/>
              </a:rPr>
              <a:t>ESTUDIO DE PERCEPCIÓN SOCIAL DEL TERRITORIO DE ÁLAVA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292100" indent="-2921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B2B2B2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1905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666699"/>
        </a:buClr>
        <a:buSzPct val="75000"/>
        <a:buFont typeface="Monotype Sorts" pitchFamily="2" charset="2"/>
        <a:buChar char="n"/>
        <a:defRPr sz="1400">
          <a:solidFill>
            <a:schemeClr val="tx1"/>
          </a:solidFill>
          <a:latin typeface="+mn-lt"/>
        </a:defRPr>
      </a:lvl2pPr>
      <a:lvl3pPr marL="118745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FF9900"/>
        </a:buClr>
        <a:buSzPct val="65000"/>
        <a:buFont typeface="Monotype Sorts" pitchFamily="2" charset="2"/>
        <a:buChar char="è"/>
        <a:defRPr sz="1400">
          <a:solidFill>
            <a:schemeClr val="tx1"/>
          </a:solidFill>
          <a:latin typeface="+mn-lt"/>
        </a:defRPr>
      </a:lvl3pPr>
      <a:lvl4pPr marL="160655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FFCC00"/>
        </a:buClr>
        <a:buSzPct val="75000"/>
        <a:buFont typeface="Wingdings 3" pitchFamily="18" charset="2"/>
        <a:buChar char="Æ"/>
        <a:defRPr sz="1400">
          <a:solidFill>
            <a:schemeClr val="tx1"/>
          </a:solidFill>
          <a:latin typeface="+mn-lt"/>
        </a:defRPr>
      </a:lvl4pPr>
      <a:lvl5pPr marL="205740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666699"/>
        </a:buClr>
        <a:buSzPct val="40000"/>
        <a:buFont typeface="Monotype Sorts" pitchFamily="2" charset="2"/>
        <a:buChar char="l"/>
        <a:defRPr sz="1400">
          <a:solidFill>
            <a:schemeClr val="tx1"/>
          </a:solidFill>
          <a:latin typeface="+mn-lt"/>
        </a:defRPr>
      </a:lvl5pPr>
      <a:lvl6pPr marL="251460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800000"/>
        </a:buClr>
        <a:buSzPct val="40000"/>
        <a:buFont typeface="Monotype Sorts" pitchFamily="2" charset="2"/>
        <a:buChar char="l"/>
        <a:defRPr sz="1400">
          <a:solidFill>
            <a:schemeClr val="tx1"/>
          </a:solidFill>
          <a:latin typeface="+mn-lt"/>
        </a:defRPr>
      </a:lvl6pPr>
      <a:lvl7pPr marL="297180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800000"/>
        </a:buClr>
        <a:buSzPct val="40000"/>
        <a:buFont typeface="Monotype Sorts" pitchFamily="2" charset="2"/>
        <a:buChar char="l"/>
        <a:defRPr sz="1400">
          <a:solidFill>
            <a:schemeClr val="tx1"/>
          </a:solidFill>
          <a:latin typeface="+mn-lt"/>
        </a:defRPr>
      </a:lvl7pPr>
      <a:lvl8pPr marL="342900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800000"/>
        </a:buClr>
        <a:buSzPct val="40000"/>
        <a:buFont typeface="Monotype Sorts" pitchFamily="2" charset="2"/>
        <a:buChar char="l"/>
        <a:defRPr sz="1400">
          <a:solidFill>
            <a:schemeClr val="tx1"/>
          </a:solidFill>
          <a:latin typeface="+mn-lt"/>
        </a:defRPr>
      </a:lvl8pPr>
      <a:lvl9pPr marL="3886200" indent="-228600" algn="just" rtl="0" eaLnBrk="0" fontAlgn="base" hangingPunct="0">
        <a:lnSpc>
          <a:spcPct val="125000"/>
        </a:lnSpc>
        <a:spcBef>
          <a:spcPct val="15000"/>
        </a:spcBef>
        <a:spcAft>
          <a:spcPct val="0"/>
        </a:spcAft>
        <a:buClr>
          <a:srgbClr val="800000"/>
        </a:buClr>
        <a:buSzPct val="40000"/>
        <a:buFont typeface="Monotype Sorts" pitchFamily="2" charset="2"/>
        <a:buChar char="l"/>
        <a:defRPr sz="14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SV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16" name="Rectangle 93"/>
          <p:cNvSpPr>
            <a:spLocks noChangeArrowheads="1"/>
          </p:cNvSpPr>
          <p:nvPr userDrawn="1"/>
        </p:nvSpPr>
        <p:spPr bwMode="auto">
          <a:xfrm>
            <a:off x="9288295" y="6495710"/>
            <a:ext cx="409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E6C005-95FA-4029-997D-33A0F2FF7BAB}" type="slidenum">
              <a:rPr lang="es-ES_tradnl" sz="1000" b="0" ker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Verdana" pitchFamily="34" charset="0"/>
                <a:cs typeface="Aharoni" pitchFamily="2" charset="-79"/>
              </a:rPr>
              <a:pPr marL="0" marR="0" indent="0" algn="l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lang="es-ES_tradnl" sz="10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Verdana" pitchFamily="34" charset="0"/>
              <a:cs typeface="Aharoni" pitchFamily="2" charset="-79"/>
            </a:endParaRPr>
          </a:p>
        </p:txBody>
      </p:sp>
      <p:sp>
        <p:nvSpPr>
          <p:cNvPr id="6" name="5 CuadroTexto"/>
          <p:cNvSpPr txBox="1"/>
          <p:nvPr userDrawn="1"/>
        </p:nvSpPr>
        <p:spPr>
          <a:xfrm>
            <a:off x="827025" y="6459288"/>
            <a:ext cx="4916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Verdana" pitchFamily="34" charset="0"/>
                <a:cs typeface="Aharoni" pitchFamily="2" charset="-79"/>
              </a:rPr>
              <a:t>ENCUESTA DE LA EVOLUCIÓN DE LOS HÁBITOS Y USOS DE METRO DE BILBAO</a:t>
            </a:r>
            <a:endParaRPr lang="es-ES_tradnl" sz="1000" b="0" kern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Verdana" pitchFamily="34" charset="0"/>
              <a:cs typeface="Aharoni" pitchFamily="2" charset="-79"/>
            </a:endParaRPr>
          </a:p>
        </p:txBody>
      </p:sp>
      <p:pic>
        <p:nvPicPr>
          <p:cNvPr id="7" name="6 Imagen" descr="METRO BILBAO.pn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80" y="6431112"/>
            <a:ext cx="646853" cy="3543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S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Excel_Worksheet6.xls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8.xls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chart" Target="../charts/chart40.xml"/><Relationship Id="rId7" Type="http://schemas.openxmlformats.org/officeDocument/2006/relationships/image" Target="../media/image25.jp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oleObject" Target="../embeddings/oleObject3.bin"/><Relationship Id="rId7" Type="http://schemas.openxmlformats.org/officeDocument/2006/relationships/chart" Target="../charts/chart42.xml"/><Relationship Id="rId12" Type="http://schemas.openxmlformats.org/officeDocument/2006/relationships/image" Target="../media/image32.jpeg"/><Relationship Id="rId1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jpeg"/><Relationship Id="rId1" Type="http://schemas.openxmlformats.org/officeDocument/2006/relationships/vmlDrawing" Target="../drawings/vmlDrawing3.vml"/><Relationship Id="rId6" Type="http://schemas.openxmlformats.org/officeDocument/2006/relationships/chart" Target="../charts/chart41.xml"/><Relationship Id="rId11" Type="http://schemas.openxmlformats.org/officeDocument/2006/relationships/image" Target="../media/image31.png"/><Relationship Id="rId5" Type="http://schemas.openxmlformats.org/officeDocument/2006/relationships/image" Target="../media/image27.emf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package" Target="../embeddings/Microsoft_Excel_Worksheet43.xlsx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300" name="Line 4"/>
          <p:cNvSpPr>
            <a:spLocks noChangeShapeType="1"/>
          </p:cNvSpPr>
          <p:nvPr/>
        </p:nvSpPr>
        <p:spPr bwMode="auto">
          <a:xfrm>
            <a:off x="0" y="2154238"/>
            <a:ext cx="5133975" cy="3284537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dirty="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0" y="2154238"/>
            <a:ext cx="5133975" cy="3284537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dirty="0"/>
          </a:p>
        </p:txBody>
      </p:sp>
      <p:sp>
        <p:nvSpPr>
          <p:cNvPr id="14" name="Rectángulo 12"/>
          <p:cNvSpPr/>
          <p:nvPr/>
        </p:nvSpPr>
        <p:spPr>
          <a:xfrm>
            <a:off x="0" y="0"/>
            <a:ext cx="9906000" cy="6277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" name="Imagen 2" descr="PORT +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3" b="57031"/>
          <a:stretch>
            <a:fillRect/>
          </a:stretch>
        </p:blipFill>
        <p:spPr bwMode="auto">
          <a:xfrm>
            <a:off x="-20548" y="4438436"/>
            <a:ext cx="9924961" cy="241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236538" y="6496592"/>
            <a:ext cx="1482165" cy="2308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Marzo 2019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2029097" y="4810810"/>
            <a:ext cx="7831507" cy="111774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ct val="180000"/>
              </a:lnSpc>
              <a:defRPr/>
            </a:pPr>
            <a:r>
              <a:rPr lang="es-ES" sz="2000" b="1" kern="0" dirty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Aharoni" pitchFamily="2" charset="-79"/>
              </a:rPr>
              <a:t>PERCEPCIÓN SOCIAL DEL TERRITORIO DE ÁLAVA</a:t>
            </a:r>
          </a:p>
          <a:p>
            <a:pPr algn="r">
              <a:lnSpc>
                <a:spcPct val="180000"/>
              </a:lnSpc>
              <a:defRPr/>
            </a:pPr>
            <a:r>
              <a:rPr lang="es-ES" sz="2000" b="1" kern="0" dirty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Aharoni" pitchFamily="2" charset="-79"/>
              </a:rPr>
              <a:t>Informe de </a:t>
            </a:r>
            <a:r>
              <a:rPr lang="es-ES_tradnl" sz="2000" b="1" kern="0" dirty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Aharoni" pitchFamily="2" charset="-79"/>
              </a:rPr>
              <a:t>resultados</a:t>
            </a:r>
            <a:endParaRPr lang="es-ES" sz="2000" b="1" kern="0" dirty="0">
              <a:solidFill>
                <a:schemeClr val="bg1"/>
              </a:solidFill>
              <a:latin typeface="Century Gothic" pitchFamily="34" charset="0"/>
              <a:ea typeface="Verdana" pitchFamily="34" charset="0"/>
              <a:cs typeface="Aharoni" pitchFamily="2" charset="-79"/>
            </a:endParaRPr>
          </a:p>
        </p:txBody>
      </p:sp>
      <p:pic>
        <p:nvPicPr>
          <p:cNvPr id="20" name="Imagen 5" descr="FONDO SOLO copi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75" r="42266"/>
          <a:stretch>
            <a:fillRect/>
          </a:stretch>
        </p:blipFill>
        <p:spPr bwMode="auto">
          <a:xfrm>
            <a:off x="-8400" y="10575"/>
            <a:ext cx="9914400" cy="32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7EC45D9D-AF83-4A40-B47B-E7A2F81F30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t="10938" r="6334" b="9092"/>
          <a:stretch/>
        </p:blipFill>
        <p:spPr>
          <a:xfrm>
            <a:off x="2872201" y="3297024"/>
            <a:ext cx="4161597" cy="1067077"/>
          </a:xfrm>
          <a:prstGeom prst="rect">
            <a:avLst/>
          </a:prstGeom>
        </p:spPr>
      </p:pic>
      <p:pic>
        <p:nvPicPr>
          <p:cNvPr id="16" name="Picture 3" descr="N:\Personal\Marta\IKERFEL\Copia Ait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10515" y="6403948"/>
            <a:ext cx="1084617" cy="2279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046267"/>
      </p:ext>
    </p:extLst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6 Rectángulo">
            <a:extLst>
              <a:ext uri="{FF2B5EF4-FFF2-40B4-BE49-F238E27FC236}">
                <a16:creationId xmlns="" xmlns:a16="http://schemas.microsoft.com/office/drawing/2014/main" id="{E55C23F7-C250-4F01-81B4-FECB49E02589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3898808" name="Rectangle 56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s-E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aphicFrame>
        <p:nvGraphicFramePr>
          <p:cNvPr id="9" name="Object 10">
            <a:extLst>
              <a:ext uri="{FF2B5EF4-FFF2-40B4-BE49-F238E27FC236}">
                <a16:creationId xmlns="" xmlns:a16="http://schemas.microsoft.com/office/drawing/2014/main" id="{2A9F89A3-811A-4159-BD9F-543F048719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506401"/>
              </p:ext>
            </p:extLst>
          </p:nvPr>
        </p:nvGraphicFramePr>
        <p:xfrm>
          <a:off x="1138132" y="1179549"/>
          <a:ext cx="5155477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0F77C191-14FF-4D19-A6A3-9D134DE07D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47267" y="2268069"/>
            <a:ext cx="1760030" cy="147729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B6A16B7F-0028-4766-AD45-387309797B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8139" t="24779" r="38390" b="27198"/>
          <a:stretch/>
        </p:blipFill>
        <p:spPr>
          <a:xfrm>
            <a:off x="2728687" y="2900641"/>
            <a:ext cx="1445944" cy="898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Box 3">
            <a:extLst>
              <a:ext uri="{FF2B5EF4-FFF2-40B4-BE49-F238E27FC236}">
                <a16:creationId xmlns="" xmlns:a16="http://schemas.microsoft.com/office/drawing/2014/main" id="{E65FDBAF-AD12-45F7-B70F-7444581448DA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EN LÍNEAS GENERALES, ¿CÓMO DIRÍA VD. QUE SE VIVE EN ÁLAVA? </a:t>
            </a:r>
          </a:p>
        </p:txBody>
      </p:sp>
      <p:grpSp>
        <p:nvGrpSpPr>
          <p:cNvPr id="14" name="Gruppieren 423">
            <a:extLst>
              <a:ext uri="{FF2B5EF4-FFF2-40B4-BE49-F238E27FC236}">
                <a16:creationId xmlns="" xmlns:a16="http://schemas.microsoft.com/office/drawing/2014/main" id="{6A0C52DC-0E78-4827-96C5-5B40055AB6BF}"/>
              </a:ext>
            </a:extLst>
          </p:cNvPr>
          <p:cNvGrpSpPr/>
          <p:nvPr>
            <p:custDataLst>
              <p:tags r:id="rId1"/>
            </p:custDataLst>
          </p:nvPr>
        </p:nvGrpSpPr>
        <p:grpSpPr bwMode="gray">
          <a:xfrm>
            <a:off x="6872568" y="1401188"/>
            <a:ext cx="864000" cy="864000"/>
            <a:chOff x="7556059" y="2277363"/>
            <a:chExt cx="1180686" cy="1180686"/>
          </a:xfrm>
        </p:grpSpPr>
        <p:sp>
          <p:nvSpPr>
            <p:cNvPr id="16" name="Stern mit 16 Zacken 424">
              <a:extLst>
                <a:ext uri="{FF2B5EF4-FFF2-40B4-BE49-F238E27FC236}">
                  <a16:creationId xmlns="" xmlns:a16="http://schemas.microsoft.com/office/drawing/2014/main" id="{CB2D89EB-7B5A-45D9-9408-DEA50A71EEBE}"/>
                </a:ext>
              </a:extLst>
            </p:cNvPr>
            <p:cNvSpPr/>
            <p:nvPr/>
          </p:nvSpPr>
          <p:spPr bwMode="gray">
            <a:xfrm>
              <a:off x="7556059" y="2277363"/>
              <a:ext cx="1180686" cy="1180686"/>
            </a:xfrm>
            <a:prstGeom prst="star16">
              <a:avLst>
                <a:gd name="adj" fmla="val 44087"/>
              </a:avLst>
            </a:prstGeom>
            <a:solidFill>
              <a:srgbClr val="254061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7" name="Ellipse 425">
              <a:extLst>
                <a:ext uri="{FF2B5EF4-FFF2-40B4-BE49-F238E27FC236}">
                  <a16:creationId xmlns="" xmlns:a16="http://schemas.microsoft.com/office/drawing/2014/main" id="{462AD77E-1C95-411C-BF71-3948C72D8DF0}"/>
                </a:ext>
              </a:extLst>
            </p:cNvPr>
            <p:cNvSpPr/>
            <p:nvPr/>
          </p:nvSpPr>
          <p:spPr bwMode="gray">
            <a:xfrm>
              <a:off x="7729083" y="2450387"/>
              <a:ext cx="834638" cy="834638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8" name="Ellipse 426">
              <a:extLst>
                <a:ext uri="{FF2B5EF4-FFF2-40B4-BE49-F238E27FC236}">
                  <a16:creationId xmlns="" xmlns:a16="http://schemas.microsoft.com/office/drawing/2014/main" id="{CD99D66D-764D-464B-A910-BBF486FBB41D}"/>
                </a:ext>
              </a:extLst>
            </p:cNvPr>
            <p:cNvSpPr/>
            <p:nvPr/>
          </p:nvSpPr>
          <p:spPr bwMode="gray">
            <a:xfrm>
              <a:off x="7771220" y="2492524"/>
              <a:ext cx="750364" cy="750364"/>
            </a:xfrm>
            <a:prstGeom prst="ellipse">
              <a:avLst/>
            </a:prstGeom>
            <a:solidFill>
              <a:srgbClr val="254061"/>
            </a:solidFill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itchFamily="34" charset="0"/>
                </a:rPr>
                <a:t>81%</a:t>
              </a:r>
            </a:p>
          </p:txBody>
        </p:sp>
      </p:grpSp>
      <p:sp>
        <p:nvSpPr>
          <p:cNvPr id="19" name="23 CuadroTexto">
            <a:extLst>
              <a:ext uri="{FF2B5EF4-FFF2-40B4-BE49-F238E27FC236}">
                <a16:creationId xmlns="" xmlns:a16="http://schemas.microsoft.com/office/drawing/2014/main" id="{71B22813-C944-452F-AC8B-05ADCB28E563}"/>
              </a:ext>
            </a:extLst>
          </p:cNvPr>
          <p:cNvSpPr txBox="1"/>
          <p:nvPr/>
        </p:nvSpPr>
        <p:spPr bwMode="gray">
          <a:xfrm>
            <a:off x="5628167" y="1714805"/>
            <a:ext cx="914400" cy="23676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r">
              <a:spcBef>
                <a:spcPts val="600"/>
              </a:spcBef>
              <a:buNone/>
            </a:pPr>
            <a:r>
              <a:rPr lang="es-ES" sz="1100" b="1" dirty="0">
                <a:latin typeface="Century Gothic" pitchFamily="34" charset="0"/>
              </a:rPr>
              <a:t>MUY BIEN + </a:t>
            </a:r>
          </a:p>
          <a:p>
            <a:pPr algn="r">
              <a:spcBef>
                <a:spcPts val="600"/>
              </a:spcBef>
              <a:buNone/>
            </a:pPr>
            <a:r>
              <a:rPr lang="es-ES" sz="1100" b="1" dirty="0">
                <a:latin typeface="Century Gothic" pitchFamily="34" charset="0"/>
              </a:rPr>
              <a:t>BASTANTE BIEN</a:t>
            </a:r>
          </a:p>
        </p:txBody>
      </p:sp>
      <p:sp>
        <p:nvSpPr>
          <p:cNvPr id="20" name="26 Cheurón">
            <a:extLst>
              <a:ext uri="{FF2B5EF4-FFF2-40B4-BE49-F238E27FC236}">
                <a16:creationId xmlns="" xmlns:a16="http://schemas.microsoft.com/office/drawing/2014/main" id="{F546F928-C5EB-411C-8D2A-AEBF863A134C}"/>
              </a:ext>
            </a:extLst>
          </p:cNvPr>
          <p:cNvSpPr/>
          <p:nvPr/>
        </p:nvSpPr>
        <p:spPr bwMode="auto">
          <a:xfrm rot="10800000" flipH="1">
            <a:off x="6633889" y="1685365"/>
            <a:ext cx="147357" cy="298594"/>
          </a:xfrm>
          <a:prstGeom prst="chevron">
            <a:avLst/>
          </a:prstGeom>
          <a:solidFill>
            <a:srgbClr val="25406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68453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6 Rectángulo">
            <a:extLst>
              <a:ext uri="{FF2B5EF4-FFF2-40B4-BE49-F238E27FC236}">
                <a16:creationId xmlns="" xmlns:a16="http://schemas.microsoft.com/office/drawing/2014/main" id="{9975B37E-63A3-437F-86D3-2F05EFEB5E5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EN LÍNEAS GENERALES, ¿CÓMO DIRÍA VD. QUE SE VIVE EN ÁLAVA? 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pSp>
        <p:nvGrpSpPr>
          <p:cNvPr id="15" name="34 Grupo">
            <a:extLst>
              <a:ext uri="{FF2B5EF4-FFF2-40B4-BE49-F238E27FC236}">
                <a16:creationId xmlns="" xmlns:a16="http://schemas.microsoft.com/office/drawing/2014/main" id="{3AB09392-CBC2-449A-8929-D3243EE10C23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7" name="Text Box 3">
              <a:extLst>
                <a:ext uri="{FF2B5EF4-FFF2-40B4-BE49-F238E27FC236}">
                  <a16:creationId xmlns="" xmlns:a16="http://schemas.microsoft.com/office/drawing/2014/main" id="{24B1F15C-BA64-4DE7-A218-380571471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19" name="21 Conector recto">
              <a:extLst>
                <a:ext uri="{FF2B5EF4-FFF2-40B4-BE49-F238E27FC236}">
                  <a16:creationId xmlns="" xmlns:a16="http://schemas.microsoft.com/office/drawing/2014/main" id="{98CDC3D7-F211-42DB-8BBD-626A625EC48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Object 3">
            <a:extLst>
              <a:ext uri="{FF2B5EF4-FFF2-40B4-BE49-F238E27FC236}">
                <a16:creationId xmlns="" xmlns:a16="http://schemas.microsoft.com/office/drawing/2014/main" id="{3A7D2D21-10DA-4AFD-BB6F-219761D2B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723321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Object 3">
            <a:extLst>
              <a:ext uri="{FF2B5EF4-FFF2-40B4-BE49-F238E27FC236}">
                <a16:creationId xmlns="" xmlns:a16="http://schemas.microsoft.com/office/drawing/2014/main" id="{69E24C9E-8B1D-432A-834D-F0EE84DD3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768153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0487272F-26B8-48DE-8874-0DADF10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3" name="18 Rectángulo">
            <a:extLst>
              <a:ext uri="{FF2B5EF4-FFF2-40B4-BE49-F238E27FC236}">
                <a16:creationId xmlns="" xmlns:a16="http://schemas.microsoft.com/office/drawing/2014/main" id="{0CEB4D04-FE0C-42A2-BA61-3210FCF7B80C}"/>
              </a:ext>
            </a:extLst>
          </p:cNvPr>
          <p:cNvSpPr/>
          <p:nvPr/>
        </p:nvSpPr>
        <p:spPr>
          <a:xfrm>
            <a:off x="7563466" y="1568819"/>
            <a:ext cx="516835" cy="4123769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="" xmlns:a16="http://schemas.microsoft.com/office/drawing/2014/main" id="{C1F09563-D813-4D50-9B19-C13815A5A52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228047" y="1197875"/>
            <a:ext cx="1187673" cy="375487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BIEN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="" xmlns:a16="http://schemas.microsoft.com/office/drawing/2014/main" id="{C843F40E-22A9-4B5C-8BD3-BC80B5698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06314635-2693-4262-A341-E6DBB8722F54}"/>
              </a:ext>
            </a:extLst>
          </p:cNvPr>
          <p:cNvCxnSpPr/>
          <p:nvPr/>
        </p:nvCxnSpPr>
        <p:spPr bwMode="auto">
          <a:xfrm>
            <a:off x="493059" y="292249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D36B2157-566A-432C-9CBD-656759334860}"/>
              </a:ext>
            </a:extLst>
          </p:cNvPr>
          <p:cNvCxnSpPr/>
          <p:nvPr/>
        </p:nvCxnSpPr>
        <p:spPr bwMode="auto">
          <a:xfrm>
            <a:off x="493059" y="1999126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13">
            <a:extLst>
              <a:ext uri="{FF2B5EF4-FFF2-40B4-BE49-F238E27FC236}">
                <a16:creationId xmlns="" xmlns:a16="http://schemas.microsoft.com/office/drawing/2014/main" id="{9C6BABBE-D801-4E51-B2A3-A33F8F25A67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7" name="Rectangle 13">
            <a:extLst>
              <a:ext uri="{FF2B5EF4-FFF2-40B4-BE49-F238E27FC236}">
                <a16:creationId xmlns="" xmlns:a16="http://schemas.microsoft.com/office/drawing/2014/main" id="{29BD4130-BBB0-4776-9103-87A465B764C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="" xmlns:a16="http://schemas.microsoft.com/office/drawing/2014/main" id="{C1A8AE21-F678-4CA1-B0EB-A3E874260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268516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81%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effectLst/>
                        </a:rPr>
                        <a:t>84%</a:t>
                      </a:r>
                      <a:endParaRPr lang="es-ES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78%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98%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91%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83%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effectLst/>
                        </a:rPr>
                        <a:t>78%</a:t>
                      </a:r>
                      <a:endParaRPr lang="es-ES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>
                          <a:effectLst/>
                        </a:rPr>
                        <a:t>77%</a:t>
                      </a:r>
                      <a:endParaRPr lang="es-ES" sz="105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effectLst/>
                        </a:rPr>
                        <a:t>76%</a:t>
                      </a:r>
                      <a:endParaRPr lang="es-ES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6 Rectángulo">
            <a:extLst>
              <a:ext uri="{FF2B5EF4-FFF2-40B4-BE49-F238E27FC236}">
                <a16:creationId xmlns="" xmlns:a16="http://schemas.microsoft.com/office/drawing/2014/main" id="{79812047-A275-4A28-8A07-F9CFA6D221D1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48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s-ES" sz="900" b="1" dirty="0">
                <a:solidFill>
                  <a:srgbClr val="FFFFFF"/>
                </a:solidFill>
                <a:latin typeface="Arial" charset="0"/>
              </a:rPr>
              <a:t>EN SU OPINIÓN ¿CUÁLES SON LOS TRES PROBLEMAS MÁS RELEVANTES EN ÁLAVA EN ESTE MOMENTO? *</a:t>
            </a:r>
          </a:p>
        </p:txBody>
      </p:sp>
      <p:grpSp>
        <p:nvGrpSpPr>
          <p:cNvPr id="2" name="34 Grupo"/>
          <p:cNvGrpSpPr/>
          <p:nvPr/>
        </p:nvGrpSpPr>
        <p:grpSpPr>
          <a:xfrm>
            <a:off x="343384" y="5962336"/>
            <a:ext cx="9000000" cy="294068"/>
            <a:chOff x="343384" y="6410011"/>
            <a:chExt cx="9000000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731642"/>
              </p:ext>
            </p:extLst>
          </p:nvPr>
        </p:nvGraphicFramePr>
        <p:xfrm>
          <a:off x="425807" y="1098224"/>
          <a:ext cx="4613751" cy="475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565579" y="6079475"/>
            <a:ext cx="6040716" cy="2277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s-ES" sz="800" dirty="0">
                <a:latin typeface="Arial" charset="0"/>
              </a:rPr>
              <a:t>* </a:t>
            </a:r>
            <a:r>
              <a:rPr lang="es-ES" sz="800" dirty="0">
                <a:solidFill>
                  <a:srgbClr val="000000"/>
                </a:solidFill>
                <a:latin typeface="Arial" charset="0"/>
              </a:rPr>
              <a:t>Pregunta abierta con posibilidad de respuesta múltiple donde los resultados pueden sumar más de 100%.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aphicFrame>
        <p:nvGraphicFramePr>
          <p:cNvPr id="23" name="Object 2">
            <a:extLst>
              <a:ext uri="{FF2B5EF4-FFF2-40B4-BE49-F238E27FC236}">
                <a16:creationId xmlns="" xmlns:a16="http://schemas.microsoft.com/office/drawing/2014/main" id="{953995A5-072C-43E6-B9B8-C59523FEA6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986409"/>
              </p:ext>
            </p:extLst>
          </p:nvPr>
        </p:nvGraphicFramePr>
        <p:xfrm>
          <a:off x="4861942" y="1098224"/>
          <a:ext cx="4613751" cy="475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13 Grupo"/>
          <p:cNvGrpSpPr/>
          <p:nvPr/>
        </p:nvGrpSpPr>
        <p:grpSpPr>
          <a:xfrm>
            <a:off x="3295743" y="3200182"/>
            <a:ext cx="1410032" cy="1043911"/>
            <a:chOff x="7758992" y="4395210"/>
            <a:chExt cx="1410032" cy="1043911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 rot="10800000" flipV="1">
              <a:off x="7758992" y="4395210"/>
              <a:ext cx="1410032" cy="4299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1" i="0" u="sng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entury Gothic" pitchFamily="34" charset="0"/>
                  <a:cs typeface="Arial" pitchFamily="34" charset="0"/>
                </a:rPr>
                <a:t>NÚMERO MEDIO DE MENCIONES</a:t>
              </a:r>
            </a:p>
          </p:txBody>
        </p:sp>
        <p:sp>
          <p:nvSpPr>
            <p:cNvPr id="21" name="20 Elipse"/>
            <p:cNvSpPr/>
            <p:nvPr/>
          </p:nvSpPr>
          <p:spPr bwMode="auto">
            <a:xfrm>
              <a:off x="8078060" y="4845360"/>
              <a:ext cx="771896" cy="593761"/>
            </a:xfrm>
            <a:prstGeom prst="ellipse">
              <a:avLst/>
            </a:prstGeom>
            <a:solidFill>
              <a:srgbClr val="254061"/>
            </a:solidFill>
            <a:ln w="381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95500" algn="l"/>
                  <a:tab pos="3238500" algn="l"/>
                  <a:tab pos="4381500" algn="l"/>
                  <a:tab pos="5435600" algn="l"/>
                  <a:tab pos="6477000" algn="l"/>
                  <a:tab pos="7340600" algn="l"/>
                </a:tabLst>
                <a:defRPr/>
              </a:pPr>
              <a:r>
                <a:rPr kumimoji="0" lang="es-ES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itchFamily="34" charset="0"/>
                </a:rPr>
                <a:t>2,17</a:t>
              </a:r>
            </a:p>
          </p:txBody>
        </p:sp>
      </p:grp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6 Rectángulo">
            <a:extLst>
              <a:ext uri="{FF2B5EF4-FFF2-40B4-BE49-F238E27FC236}">
                <a16:creationId xmlns="" xmlns:a16="http://schemas.microsoft.com/office/drawing/2014/main" id="{7E2E4CCC-2CE9-44C4-9F85-6AF473B4806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" name="34 Grupo"/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16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aphicFrame>
        <p:nvGraphicFramePr>
          <p:cNvPr id="1393868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293865"/>
              </p:ext>
            </p:extLst>
          </p:nvPr>
        </p:nvGraphicFramePr>
        <p:xfrm>
          <a:off x="1626394" y="1633538"/>
          <a:ext cx="6653212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4426" name="Worksheet" r:id="rId4" imgW="7981790" imgH="4171993" progId="Excel.Sheet.12">
                  <p:embed/>
                </p:oleObj>
              </mc:Choice>
              <mc:Fallback>
                <p:oleObj name="Worksheet" r:id="rId4" imgW="7981790" imgH="4171993" progId="Excel.Sheet.12">
                  <p:embed/>
                  <p:pic>
                    <p:nvPicPr>
                      <p:cNvPr id="1393868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6394" y="1633538"/>
                        <a:ext cx="6653212" cy="3460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31">
            <a:extLst>
              <a:ext uri="{FF2B5EF4-FFF2-40B4-BE49-F238E27FC236}">
                <a16:creationId xmlns="" xmlns:a16="http://schemas.microsoft.com/office/drawing/2014/main" id="{47FD2329-2EE7-4A83-B71D-BF39C63C5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645817"/>
            <a:ext cx="2339790" cy="39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6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Principales problemas de Álava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="" xmlns:a16="http://schemas.microsoft.com/office/drawing/2014/main" id="{57DCD258-9011-45CE-B40F-771E8429C8B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48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s-ES" sz="900" b="1" dirty="0">
                <a:solidFill>
                  <a:srgbClr val="FFFFFF"/>
                </a:solidFill>
                <a:latin typeface="Arial" charset="0"/>
              </a:rPr>
              <a:t>EN SU OPINIÓN ¿CUÁLES SON LOS TRES PROBLEMAS MÁS RELEVANTES EN ÁLAVA EN ESTE MOMENTO? *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="" xmlns:a16="http://schemas.microsoft.com/office/drawing/2014/main" id="{70807D8D-0030-48C1-BDC1-DE9E5F7E6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79" y="6079475"/>
            <a:ext cx="6040716" cy="2277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s-ES" sz="800" dirty="0">
                <a:latin typeface="Arial" charset="0"/>
              </a:rPr>
              <a:t>* </a:t>
            </a:r>
            <a:r>
              <a:rPr lang="es-ES" sz="800" dirty="0">
                <a:solidFill>
                  <a:srgbClr val="000000"/>
                </a:solidFill>
                <a:latin typeface="Arial" charset="0"/>
              </a:rPr>
              <a:t>Pregunta abierta con posibilidad de respuesta múltiple donde los resultados pueden sumar más de 100%.</a:t>
            </a:r>
          </a:p>
        </p:txBody>
      </p:sp>
    </p:spTree>
    <p:extLst>
      <p:ext uri="{BB962C8B-B14F-4D97-AF65-F5344CB8AC3E}">
        <p14:creationId xmlns:p14="http://schemas.microsoft.com/office/powerpoint/2010/main" val="2515285104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49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s-ES" sz="900" b="1" dirty="0">
                <a:solidFill>
                  <a:srgbClr val="FFFFFF"/>
                </a:solidFill>
                <a:latin typeface="Arial" charset="0"/>
              </a:rPr>
              <a:t>Y DE ÉSTOS QUE LE CITO A CONTINUACIÓN, ¿CUÁLES CREE VD. QUE SON LOS TRES PROBLEMAS MÁS RELEVANTES EN ÁLAVA EN ESTE MOMENTO? *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sp>
        <p:nvSpPr>
          <p:cNvPr id="17" name="16 Rectángulo">
            <a:extLst>
              <a:ext uri="{FF2B5EF4-FFF2-40B4-BE49-F238E27FC236}">
                <a16:creationId xmlns="" xmlns:a16="http://schemas.microsoft.com/office/drawing/2014/main" id="{8AB95443-4E22-420A-91AC-1FF71CBDCA80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18" name="Object 2">
            <a:extLst>
              <a:ext uri="{FF2B5EF4-FFF2-40B4-BE49-F238E27FC236}">
                <a16:creationId xmlns="" xmlns:a16="http://schemas.microsoft.com/office/drawing/2014/main" id="{6F2C047E-CA9B-4F80-9A8D-7E6937FA6F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548245"/>
              </p:ext>
            </p:extLst>
          </p:nvPr>
        </p:nvGraphicFramePr>
        <p:xfrm>
          <a:off x="620798" y="1098224"/>
          <a:ext cx="8664404" cy="475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34 Grupo"/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3">
            <a:extLst>
              <a:ext uri="{FF2B5EF4-FFF2-40B4-BE49-F238E27FC236}">
                <a16:creationId xmlns="" xmlns:a16="http://schemas.microsoft.com/office/drawing/2014/main" id="{9CF8D663-3C21-45DB-8264-300B7EF89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79" y="6084733"/>
            <a:ext cx="6040716" cy="21723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s-ES" sz="800" dirty="0">
                <a:latin typeface="Arial" charset="0"/>
              </a:rPr>
              <a:t>* </a:t>
            </a:r>
            <a:r>
              <a:rPr lang="es-ES" sz="800" dirty="0">
                <a:solidFill>
                  <a:srgbClr val="000000"/>
                </a:solidFill>
                <a:latin typeface="Arial" charset="0"/>
              </a:rPr>
              <a:t>Pregunta sugerida con posibilidad de respuesta múltiple donde los resultados pueden sumar más de 100%.</a:t>
            </a:r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6 Rectángulo">
            <a:extLst>
              <a:ext uri="{FF2B5EF4-FFF2-40B4-BE49-F238E27FC236}">
                <a16:creationId xmlns="" xmlns:a16="http://schemas.microsoft.com/office/drawing/2014/main" id="{7E2E4CCC-2CE9-44C4-9F85-6AF473B4806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" name="34 Grupo"/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16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aphicFrame>
        <p:nvGraphicFramePr>
          <p:cNvPr id="1393868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369396"/>
              </p:ext>
            </p:extLst>
          </p:nvPr>
        </p:nvGraphicFramePr>
        <p:xfrm>
          <a:off x="1620044" y="1550988"/>
          <a:ext cx="6665912" cy="394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4863" name="Worksheet" r:id="rId4" imgW="7991395" imgH="4753131" progId="Excel.Sheet.12">
                  <p:embed/>
                </p:oleObj>
              </mc:Choice>
              <mc:Fallback>
                <p:oleObj name="Worksheet" r:id="rId4" imgW="7991395" imgH="4753131" progId="Excel.Sheet.12">
                  <p:embed/>
                  <p:pic>
                    <p:nvPicPr>
                      <p:cNvPr id="1393868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0044" y="1550988"/>
                        <a:ext cx="6665912" cy="39465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31">
            <a:extLst>
              <a:ext uri="{FF2B5EF4-FFF2-40B4-BE49-F238E27FC236}">
                <a16:creationId xmlns="" xmlns:a16="http://schemas.microsoft.com/office/drawing/2014/main" id="{47FD2329-2EE7-4A83-B71D-BF39C63C5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7972" y="1574097"/>
            <a:ext cx="2478874" cy="39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6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Principales problemas de Álava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="" xmlns:a16="http://schemas.microsoft.com/office/drawing/2014/main" id="{57DCD258-9011-45CE-B40F-771E8429C8B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48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s-ES" sz="900" b="1" dirty="0">
                <a:solidFill>
                  <a:srgbClr val="FFFFFF"/>
                </a:solidFill>
                <a:latin typeface="Arial" charset="0"/>
              </a:rPr>
              <a:t>EN SU OPINIÓN ¿CUÁLES SON LOS TRES PROBLEMAS MÁS RELEVANTES EN ÁLAVA EN ESTE MOMENTO? *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="" xmlns:a16="http://schemas.microsoft.com/office/drawing/2014/main" id="{108A852D-272B-451A-9CEF-411DA86A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79" y="6084733"/>
            <a:ext cx="6040716" cy="21723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s-ES" sz="800" dirty="0">
                <a:latin typeface="Arial" charset="0"/>
              </a:rPr>
              <a:t>* </a:t>
            </a:r>
            <a:r>
              <a:rPr lang="es-ES" sz="800" dirty="0">
                <a:solidFill>
                  <a:srgbClr val="000000"/>
                </a:solidFill>
                <a:latin typeface="Arial" charset="0"/>
              </a:rPr>
              <a:t>Pregunta sugerida con posibilidad de respuesta múltiple donde los resultados pueden sumar más de 100%.</a:t>
            </a:r>
          </a:p>
        </p:txBody>
      </p:sp>
    </p:spTree>
    <p:extLst>
      <p:ext uri="{BB962C8B-B14F-4D97-AF65-F5344CB8AC3E}">
        <p14:creationId xmlns:p14="http://schemas.microsoft.com/office/powerpoint/2010/main" val="686171878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6 Rectángulo">
            <a:extLst>
              <a:ext uri="{FF2B5EF4-FFF2-40B4-BE49-F238E27FC236}">
                <a16:creationId xmlns="" xmlns:a16="http://schemas.microsoft.com/office/drawing/2014/main" id="{4E157A95-EC97-4EA1-A494-6FFE02313C74}"/>
              </a:ext>
            </a:extLst>
          </p:cNvPr>
          <p:cNvSpPr/>
          <p:nvPr/>
        </p:nvSpPr>
        <p:spPr bwMode="auto">
          <a:xfrm>
            <a:off x="273050" y="549275"/>
            <a:ext cx="9359899" cy="5759451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73050" y="769748"/>
            <a:ext cx="9301163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5000"/>
              </a:lnSpc>
              <a:spcBef>
                <a:spcPct val="15000"/>
              </a:spcBef>
              <a:buClr>
                <a:srgbClr val="E19C1F"/>
              </a:buClr>
              <a:buSzPct val="75000"/>
              <a:tabLst>
                <a:tab pos="2727325" algn="l"/>
                <a:tab pos="6000750" algn="l"/>
              </a:tabLst>
              <a:defRPr/>
            </a:pPr>
            <a:r>
              <a:rPr lang="es-ES" sz="1200" dirty="0">
                <a:latin typeface="Century Gothic" pitchFamily="34" charset="0"/>
              </a:rPr>
              <a:t>En relación al </a:t>
            </a:r>
            <a:r>
              <a:rPr lang="es-ES" sz="1200" b="1" dirty="0">
                <a:latin typeface="Century Gothic" pitchFamily="34" charset="0"/>
              </a:rPr>
              <a:t>futuro de Álava</a:t>
            </a:r>
            <a:r>
              <a:rPr lang="es-ES" sz="1200" dirty="0">
                <a:latin typeface="Century Gothic" pitchFamily="34" charset="0"/>
              </a:rPr>
              <a:t>…</a:t>
            </a:r>
          </a:p>
          <a:p>
            <a:pPr marL="177800" indent="-177800" algn="just">
              <a:lnSpc>
                <a:spcPct val="125000"/>
              </a:lnSpc>
              <a:spcBef>
                <a:spcPct val="15000"/>
              </a:spcBef>
              <a:buClr>
                <a:srgbClr val="E19C1F"/>
              </a:buClr>
              <a:buSzPct val="75000"/>
              <a:buFont typeface="Courier New" pitchFamily="49" charset="0"/>
              <a:buChar char="o"/>
              <a:tabLst>
                <a:tab pos="2727325" algn="l"/>
                <a:tab pos="6000750" algn="l"/>
              </a:tabLst>
              <a:defRPr/>
            </a:pPr>
            <a:endParaRPr lang="es-ES" sz="1200" dirty="0">
              <a:latin typeface="Century Gothic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aphicFrame>
        <p:nvGraphicFramePr>
          <p:cNvPr id="7" name="Object 10">
            <a:extLst>
              <a:ext uri="{FF2B5EF4-FFF2-40B4-BE49-F238E27FC236}">
                <a16:creationId xmlns="" xmlns:a16="http://schemas.microsoft.com/office/drawing/2014/main" id="{73C8DDB6-49EB-4BB1-9442-866821DCF5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3061759"/>
              </p:ext>
            </p:extLst>
          </p:nvPr>
        </p:nvGraphicFramePr>
        <p:xfrm>
          <a:off x="2184575" y="1376773"/>
          <a:ext cx="5155477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Picture 2" descr="Resultado de imagen de ALAVA MAPA">
            <a:extLst>
              <a:ext uri="{FF2B5EF4-FFF2-40B4-BE49-F238E27FC236}">
                <a16:creationId xmlns="" xmlns:a16="http://schemas.microsoft.com/office/drawing/2014/main" id="{EE4C9D0A-F2A7-41EF-883B-ADC56975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539" y="2442713"/>
            <a:ext cx="1607706" cy="14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28870" name="Picture 6" descr="Resultado de imagen de OPTIMISTA icono">
            <a:extLst>
              <a:ext uri="{FF2B5EF4-FFF2-40B4-BE49-F238E27FC236}">
                <a16:creationId xmlns="" xmlns:a16="http://schemas.microsoft.com/office/drawing/2014/main" id="{09933C87-E837-42C4-BBA7-37E770BD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37" y="1484681"/>
            <a:ext cx="499244" cy="49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516">
            <a:extLst>
              <a:ext uri="{FF2B5EF4-FFF2-40B4-BE49-F238E27FC236}">
                <a16:creationId xmlns="" xmlns:a16="http://schemas.microsoft.com/office/drawing/2014/main" id="{C267E7AE-421F-4A06-AD40-B5FCD05658FD}"/>
              </a:ext>
            </a:extLst>
          </p:cNvPr>
          <p:cNvCxnSpPr/>
          <p:nvPr/>
        </p:nvCxnSpPr>
        <p:spPr>
          <a:xfrm>
            <a:off x="5019954" y="1744152"/>
            <a:ext cx="1010956" cy="1"/>
          </a:xfrm>
          <a:prstGeom prst="line">
            <a:avLst/>
          </a:prstGeom>
          <a:ln>
            <a:solidFill>
              <a:srgbClr val="25406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297385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6 Rectángulo">
            <a:extLst>
              <a:ext uri="{FF2B5EF4-FFF2-40B4-BE49-F238E27FC236}">
                <a16:creationId xmlns="" xmlns:a16="http://schemas.microsoft.com/office/drawing/2014/main" id="{9975B37E-63A3-437F-86D3-2F05EFEB5E5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Y CON RESPECTO AL FUTURO DE ÁLAVA VD. DIRÍA QUE ES...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B.1. Percepción de la calidad de vida en Álava </a:t>
            </a:r>
          </a:p>
        </p:txBody>
      </p:sp>
      <p:grpSp>
        <p:nvGrpSpPr>
          <p:cNvPr id="15" name="34 Grupo">
            <a:extLst>
              <a:ext uri="{FF2B5EF4-FFF2-40B4-BE49-F238E27FC236}">
                <a16:creationId xmlns="" xmlns:a16="http://schemas.microsoft.com/office/drawing/2014/main" id="{3AB09392-CBC2-449A-8929-D3243EE10C23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7" name="Text Box 3">
              <a:extLst>
                <a:ext uri="{FF2B5EF4-FFF2-40B4-BE49-F238E27FC236}">
                  <a16:creationId xmlns="" xmlns:a16="http://schemas.microsoft.com/office/drawing/2014/main" id="{24B1F15C-BA64-4DE7-A218-380571471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19" name="21 Conector recto">
              <a:extLst>
                <a:ext uri="{FF2B5EF4-FFF2-40B4-BE49-F238E27FC236}">
                  <a16:creationId xmlns="" xmlns:a16="http://schemas.microsoft.com/office/drawing/2014/main" id="{98CDC3D7-F211-42DB-8BBD-626A625EC48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Object 3">
            <a:extLst>
              <a:ext uri="{FF2B5EF4-FFF2-40B4-BE49-F238E27FC236}">
                <a16:creationId xmlns="" xmlns:a16="http://schemas.microsoft.com/office/drawing/2014/main" id="{3A7D2D21-10DA-4AFD-BB6F-219761D2B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29820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Object 3">
            <a:extLst>
              <a:ext uri="{FF2B5EF4-FFF2-40B4-BE49-F238E27FC236}">
                <a16:creationId xmlns="" xmlns:a16="http://schemas.microsoft.com/office/drawing/2014/main" id="{69E24C9E-8B1D-432A-834D-F0EE84DD3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355093"/>
              </p:ext>
            </p:extLst>
          </p:nvPr>
        </p:nvGraphicFramePr>
        <p:xfrm>
          <a:off x="8104094" y="1183336"/>
          <a:ext cx="1443319" cy="458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0487272F-26B8-48DE-8874-0DADF10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="" xmlns:a16="http://schemas.microsoft.com/office/drawing/2014/main" id="{C1F09563-D813-4D50-9B19-C13815A5A52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OPTIMISTA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06314635-2693-4262-A341-E6DBB8722F54}"/>
              </a:ext>
            </a:extLst>
          </p:cNvPr>
          <p:cNvCxnSpPr/>
          <p:nvPr/>
        </p:nvCxnSpPr>
        <p:spPr bwMode="auto">
          <a:xfrm>
            <a:off x="493059" y="294042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D36B2157-566A-432C-9CBD-656759334860}"/>
              </a:ext>
            </a:extLst>
          </p:cNvPr>
          <p:cNvCxnSpPr/>
          <p:nvPr/>
        </p:nvCxnSpPr>
        <p:spPr bwMode="auto">
          <a:xfrm>
            <a:off x="493059" y="2008091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E9A4CBB7-3B05-4538-91E3-FBAD68EAB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3" name="Rectangle 13">
            <a:extLst>
              <a:ext uri="{FF2B5EF4-FFF2-40B4-BE49-F238E27FC236}">
                <a16:creationId xmlns="" xmlns:a16="http://schemas.microsoft.com/office/drawing/2014/main" id="{B8295B20-CEBD-40AD-8D4E-50761F44E86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B901B919-5844-4ECA-A22C-6F895CFE589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0" name="18 Rectángulo">
            <a:extLst>
              <a:ext uri="{FF2B5EF4-FFF2-40B4-BE49-F238E27FC236}">
                <a16:creationId xmlns="" xmlns:a16="http://schemas.microsoft.com/office/drawing/2014/main" id="{45414DC5-2F36-48A3-AF50-70CB4A87D7D7}"/>
              </a:ext>
            </a:extLst>
          </p:cNvPr>
          <p:cNvSpPr/>
          <p:nvPr/>
        </p:nvSpPr>
        <p:spPr>
          <a:xfrm>
            <a:off x="7563466" y="1568819"/>
            <a:ext cx="516835" cy="4123769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4" name="Tabla 33">
            <a:extLst>
              <a:ext uri="{FF2B5EF4-FFF2-40B4-BE49-F238E27FC236}">
                <a16:creationId xmlns="" xmlns:a16="http://schemas.microsoft.com/office/drawing/2014/main" id="{8E4085FC-764F-4110-BD48-22ACA0D79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360168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874036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420E3AA-4D75-4949-BC00-AC9F58140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465483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B.1. Percepción de la calidad de vida</a:t>
            </a:r>
            <a:r>
              <a:rPr lang="es-ES" sz="1400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en Álava </a:t>
            </a: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B.2. Valoración de la situación económica y el empleo en Álava</a:t>
            </a: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  <p:extLst>
      <p:ext uri="{BB962C8B-B14F-4D97-AF65-F5344CB8AC3E}">
        <p14:creationId xmlns:p14="http://schemas.microsoft.com/office/powerpoint/2010/main" val="3965254046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6 Rectángulo">
            <a:extLst>
              <a:ext uri="{FF2B5EF4-FFF2-40B4-BE49-F238E27FC236}">
                <a16:creationId xmlns="" xmlns:a16="http://schemas.microsoft.com/office/drawing/2014/main" id="{163BC384-5738-4EE5-B8EE-2B300B2BD1FC}"/>
              </a:ext>
            </a:extLst>
          </p:cNvPr>
          <p:cNvSpPr/>
          <p:nvPr/>
        </p:nvSpPr>
        <p:spPr bwMode="auto">
          <a:xfrm>
            <a:off x="273050" y="549275"/>
            <a:ext cx="9359899" cy="5759451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3898808" name="Rectangle 56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s-E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graphicFrame>
        <p:nvGraphicFramePr>
          <p:cNvPr id="6" name="Object 10">
            <a:extLst>
              <a:ext uri="{FF2B5EF4-FFF2-40B4-BE49-F238E27FC236}">
                <a16:creationId xmlns="" xmlns:a16="http://schemas.microsoft.com/office/drawing/2014/main" id="{7805E029-19CF-4554-A3BB-8B101D2C08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053259"/>
              </p:ext>
            </p:extLst>
          </p:nvPr>
        </p:nvGraphicFramePr>
        <p:xfrm>
          <a:off x="273051" y="684352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Object 10">
            <a:extLst>
              <a:ext uri="{FF2B5EF4-FFF2-40B4-BE49-F238E27FC236}">
                <a16:creationId xmlns="" xmlns:a16="http://schemas.microsoft.com/office/drawing/2014/main" id="{E8D98D22-6749-41AD-9E35-B3A3EDAB9B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741753"/>
              </p:ext>
            </p:extLst>
          </p:nvPr>
        </p:nvGraphicFramePr>
        <p:xfrm>
          <a:off x="3383803" y="3219531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7 Rectángulo">
            <a:extLst>
              <a:ext uri="{FF2B5EF4-FFF2-40B4-BE49-F238E27FC236}">
                <a16:creationId xmlns="" xmlns:a16="http://schemas.microsoft.com/office/drawing/2014/main" id="{04DAB72E-207F-44E9-8E5A-A1650F745B73}"/>
              </a:ext>
            </a:extLst>
          </p:cNvPr>
          <p:cNvSpPr/>
          <p:nvPr/>
        </p:nvSpPr>
        <p:spPr>
          <a:xfrm>
            <a:off x="2760206" y="930836"/>
            <a:ext cx="3391740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r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SITUACIÓN ECONÓMICA </a:t>
            </a:r>
          </a:p>
          <a:p>
            <a:pPr marL="417513" lvl="1" indent="-835025" algn="r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6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ACTUAL</a:t>
            </a: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 DE ÁLAVA  </a:t>
            </a:r>
          </a:p>
        </p:txBody>
      </p:sp>
      <p:sp>
        <p:nvSpPr>
          <p:cNvPr id="13" name="7 Rectángulo">
            <a:extLst>
              <a:ext uri="{FF2B5EF4-FFF2-40B4-BE49-F238E27FC236}">
                <a16:creationId xmlns="" xmlns:a16="http://schemas.microsoft.com/office/drawing/2014/main" id="{8AD63BF7-AEB2-4650-A6E4-205B4A760B9D}"/>
              </a:ext>
            </a:extLst>
          </p:cNvPr>
          <p:cNvSpPr/>
          <p:nvPr/>
        </p:nvSpPr>
        <p:spPr>
          <a:xfrm>
            <a:off x="3393977" y="5492529"/>
            <a:ext cx="3391740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SITUACIÓN ECONÓMICA </a:t>
            </a:r>
          </a:p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DE ÁLAVA </a:t>
            </a:r>
            <a:r>
              <a:rPr lang="es-ES" sz="16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HACE UN AÑO </a:t>
            </a: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="" xmlns:a16="http://schemas.microsoft.com/office/drawing/2014/main" id="{30C709C5-FCC6-4235-A7DB-05CDD97B8130}"/>
              </a:ext>
            </a:extLst>
          </p:cNvPr>
          <p:cNvGrpSpPr/>
          <p:nvPr/>
        </p:nvGrpSpPr>
        <p:grpSpPr>
          <a:xfrm>
            <a:off x="1519040" y="1594800"/>
            <a:ext cx="1143139" cy="959501"/>
            <a:chOff x="10687380" y="4276469"/>
            <a:chExt cx="1518036" cy="1274174"/>
          </a:xfrm>
        </p:grpSpPr>
        <p:pic>
          <p:nvPicPr>
            <p:cNvPr id="3" name="Imagen 2">
              <a:extLst>
                <a:ext uri="{FF2B5EF4-FFF2-40B4-BE49-F238E27FC236}">
                  <a16:creationId xmlns="" xmlns:a16="http://schemas.microsoft.com/office/drawing/2014/main" id="{7505215F-E9F1-4C0B-B7DD-5FB55E2F8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687380" y="4276469"/>
              <a:ext cx="1518036" cy="1274174"/>
            </a:xfrm>
            <a:prstGeom prst="rect">
              <a:avLst/>
            </a:prstGeom>
          </p:spPr>
        </p:pic>
        <p:pic>
          <p:nvPicPr>
            <p:cNvPr id="14629892" name="Picture 4" descr="Resultado de imagen de economia icono">
              <a:extLst>
                <a:ext uri="{FF2B5EF4-FFF2-40B4-BE49-F238E27FC236}">
                  <a16:creationId xmlns="" xmlns:a16="http://schemas.microsoft.com/office/drawing/2014/main" id="{1266E3EB-B0BC-4C19-8D64-50C38EF88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89234" y="4660872"/>
              <a:ext cx="470643" cy="470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629894" name="Picture 6" descr="Resultado de imagen de visto bueno">
            <a:extLst>
              <a:ext uri="{FF2B5EF4-FFF2-40B4-BE49-F238E27FC236}">
                <a16:creationId xmlns="" xmlns:a16="http://schemas.microsoft.com/office/drawing/2014/main" id="{7493D7BE-C10F-4B91-96ED-6654684E4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753" y="3207348"/>
            <a:ext cx="938514" cy="93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236712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 bwMode="auto">
          <a:xfrm>
            <a:off x="416405" y="21258"/>
            <a:ext cx="3723474" cy="72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80000"/>
              </a:lnSpc>
              <a:defRPr/>
            </a:pPr>
            <a:r>
              <a:rPr lang="es-ES" sz="3000" b="1" kern="0" dirty="0">
                <a:solidFill>
                  <a:srgbClr val="F2A60E"/>
                </a:solidFill>
                <a:latin typeface="Century Gothic" pitchFamily="34" charset="0"/>
                <a:ea typeface="Verdana" pitchFamily="34" charset="0"/>
                <a:cs typeface="Aharoni" pitchFamily="2" charset="-79"/>
              </a:rPr>
              <a:t>ÍNDICE 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444052" y="757896"/>
            <a:ext cx="8337997" cy="42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80000"/>
              </a:lnSpc>
              <a:defRPr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Percepción social del Territorio de Álava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BB659680-486D-4516-89E8-ECB0E9876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210" y="1936928"/>
            <a:ext cx="8203580" cy="2513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b="1" dirty="0">
                <a:latin typeface="Century Gothic" pitchFamily="34" charset="0"/>
              </a:rPr>
              <a:t>A.- OBJETIVOS Y METODOLOGÍA	3</a:t>
            </a:r>
            <a:endParaRPr lang="es-ES_tradnl" sz="1200" b="1" dirty="0">
              <a:latin typeface="Century Gothic" pitchFamily="34" charset="0"/>
            </a:endParaRPr>
          </a:p>
          <a:p>
            <a:pPr marL="417513" marR="0" lvl="1" indent="-835025" algn="l" defTabSz="914400" latinLnBrk="0">
              <a:lnSpc>
                <a:spcPct val="110000"/>
              </a:lnSpc>
              <a:buClrTx/>
              <a:buSzTx/>
              <a:buFontTx/>
              <a:buNone/>
              <a:tabLst>
                <a:tab pos="571500" algn="l"/>
                <a:tab pos="1047750" algn="l"/>
                <a:tab pos="7351713" algn="l"/>
              </a:tabLst>
              <a:defRPr/>
            </a:pPr>
            <a:r>
              <a:rPr lang="es-ES" sz="1200" dirty="0">
                <a:latin typeface="Century Gothic" pitchFamily="34" charset="0"/>
              </a:rPr>
              <a:t>	A.1. Objetivos de la investigación	4</a:t>
            </a:r>
          </a:p>
          <a:p>
            <a:pPr marL="417513" marR="0" lvl="1" indent="-835025" algn="l" defTabSz="914400" latinLnBrk="0">
              <a:lnSpc>
                <a:spcPct val="110000"/>
              </a:lnSpc>
              <a:buClrTx/>
              <a:buSzTx/>
              <a:buFontTx/>
              <a:buNone/>
              <a:tabLst>
                <a:tab pos="571500" algn="l"/>
                <a:tab pos="1047750" algn="l"/>
                <a:tab pos="7351713" algn="l"/>
              </a:tabLst>
              <a:defRPr/>
            </a:pPr>
            <a:r>
              <a:rPr lang="es-ES" sz="1200" dirty="0">
                <a:latin typeface="Century Gothic" pitchFamily="34" charset="0"/>
              </a:rPr>
              <a:t>	A.2. Ficha técnica	6</a:t>
            </a:r>
            <a:endParaRPr lang="es-ES_tradnl" sz="1200" dirty="0">
              <a:latin typeface="Century Gothic" pitchFamily="34" charset="0"/>
            </a:endParaRP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endParaRPr lang="es-ES" sz="1200" dirty="0">
              <a:latin typeface="Century Gothic" pitchFamily="34" charset="0"/>
            </a:endParaRP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b="1" dirty="0">
                <a:latin typeface="Century Gothic" pitchFamily="34" charset="0"/>
              </a:rPr>
              <a:t>B.- INFORME DE RESULTADOS	8</a:t>
            </a:r>
            <a:endParaRPr lang="es-ES_tradnl" sz="1200" b="1" dirty="0">
              <a:latin typeface="Century Gothic" pitchFamily="34" charset="0"/>
            </a:endParaRP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dirty="0">
                <a:latin typeface="Century Gothic" pitchFamily="34" charset="0"/>
              </a:rPr>
              <a:t>	B.1. Percepción de la calidad de vida y el bienestar en Álava	9</a:t>
            </a: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dirty="0">
                <a:latin typeface="Century Gothic" pitchFamily="34" charset="0"/>
              </a:rPr>
              <a:t>	B.2. Valoración de la situación económica y el empleo en Álava	18</a:t>
            </a: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dirty="0">
                <a:latin typeface="Century Gothic" pitchFamily="34" charset="0"/>
              </a:rPr>
              <a:t>	B.3. Valoración pormenorizada y global de la Diputación Foral de Álava	25</a:t>
            </a:r>
          </a:p>
          <a:p>
            <a:pPr marL="1789113" lvl="4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  <a:defRPr/>
            </a:pPr>
            <a:r>
              <a:rPr lang="es-ES" sz="1200" dirty="0">
                <a:latin typeface="Century Gothic" pitchFamily="34" charset="0"/>
              </a:rPr>
              <a:t>B.3.1. Valoración pormenorizada de la Diputación Foral de Álava	26</a:t>
            </a:r>
          </a:p>
          <a:p>
            <a:pPr marL="1789113" lvl="4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  <a:defRPr/>
            </a:pPr>
            <a:r>
              <a:rPr lang="es-ES" sz="1200" dirty="0">
                <a:latin typeface="Century Gothic" pitchFamily="34" charset="0"/>
              </a:rPr>
              <a:t>B.3.2. Valoración global de la Diputación Foral de Álava	34</a:t>
            </a: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dirty="0">
                <a:latin typeface="Century Gothic" pitchFamily="34" charset="0"/>
              </a:rPr>
              <a:t>	B.4. Valoración de los líderes políticos	38</a:t>
            </a:r>
            <a:endParaRPr lang="es-ES" sz="1200" dirty="0">
              <a:solidFill>
                <a:srgbClr val="FF0000"/>
              </a:solidFill>
              <a:latin typeface="Century Gothic" pitchFamily="34" charset="0"/>
            </a:endParaRP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7351713" algn="l"/>
              </a:tabLst>
            </a:pPr>
            <a:r>
              <a:rPr lang="es-ES" sz="1200" dirty="0">
                <a:latin typeface="Century Gothic" pitchFamily="34" charset="0"/>
              </a:rPr>
              <a:t>	B.5. Estimación electoral	40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6 Rectángulo">
            <a:extLst>
              <a:ext uri="{FF2B5EF4-FFF2-40B4-BE49-F238E27FC236}">
                <a16:creationId xmlns="" xmlns:a16="http://schemas.microsoft.com/office/drawing/2014/main" id="{9975B37E-63A3-437F-86D3-2F05EFEB5E5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¿CÓMO VALORA VD. LA SITUACIÓN ECONÓMICA ACTUAL DE ÁLAVA? 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grpSp>
        <p:nvGrpSpPr>
          <p:cNvPr id="15" name="34 Grupo">
            <a:extLst>
              <a:ext uri="{FF2B5EF4-FFF2-40B4-BE49-F238E27FC236}">
                <a16:creationId xmlns="" xmlns:a16="http://schemas.microsoft.com/office/drawing/2014/main" id="{3AB09392-CBC2-449A-8929-D3243EE10C23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7" name="Text Box 3">
              <a:extLst>
                <a:ext uri="{FF2B5EF4-FFF2-40B4-BE49-F238E27FC236}">
                  <a16:creationId xmlns="" xmlns:a16="http://schemas.microsoft.com/office/drawing/2014/main" id="{24B1F15C-BA64-4DE7-A218-380571471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19" name="21 Conector recto">
              <a:extLst>
                <a:ext uri="{FF2B5EF4-FFF2-40B4-BE49-F238E27FC236}">
                  <a16:creationId xmlns="" xmlns:a16="http://schemas.microsoft.com/office/drawing/2014/main" id="{98CDC3D7-F211-42DB-8BBD-626A625EC48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Object 3">
            <a:extLst>
              <a:ext uri="{FF2B5EF4-FFF2-40B4-BE49-F238E27FC236}">
                <a16:creationId xmlns="" xmlns:a16="http://schemas.microsoft.com/office/drawing/2014/main" id="{3A7D2D21-10DA-4AFD-BB6F-219761D2B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27346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Object 3">
            <a:extLst>
              <a:ext uri="{FF2B5EF4-FFF2-40B4-BE49-F238E27FC236}">
                <a16:creationId xmlns="" xmlns:a16="http://schemas.microsoft.com/office/drawing/2014/main" id="{69E24C9E-8B1D-432A-834D-F0EE84DD3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587445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0487272F-26B8-48DE-8874-0DADF10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="" xmlns:a16="http://schemas.microsoft.com/office/drawing/2014/main" id="{C1F09563-D813-4D50-9B19-C13815A5A52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06314635-2693-4262-A341-E6DBB8722F54}"/>
              </a:ext>
            </a:extLst>
          </p:cNvPr>
          <p:cNvCxnSpPr/>
          <p:nvPr/>
        </p:nvCxnSpPr>
        <p:spPr bwMode="auto">
          <a:xfrm>
            <a:off x="493059" y="294042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D36B2157-566A-432C-9CBD-656759334860}"/>
              </a:ext>
            </a:extLst>
          </p:cNvPr>
          <p:cNvCxnSpPr/>
          <p:nvPr/>
        </p:nvCxnSpPr>
        <p:spPr bwMode="auto">
          <a:xfrm>
            <a:off x="493059" y="200809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17D7F06C-F90E-470F-AC10-7B8EDE863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3" name="Rectangle 13">
            <a:extLst>
              <a:ext uri="{FF2B5EF4-FFF2-40B4-BE49-F238E27FC236}">
                <a16:creationId xmlns="" xmlns:a16="http://schemas.microsoft.com/office/drawing/2014/main" id="{25F79060-9B21-4206-8A46-AA7A5C10081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="" xmlns:a16="http://schemas.microsoft.com/office/drawing/2014/main" id="{C6D49E75-B145-45C3-B265-E5201EE4FA7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0" name="18 Rectángulo">
            <a:extLst>
              <a:ext uri="{FF2B5EF4-FFF2-40B4-BE49-F238E27FC236}">
                <a16:creationId xmlns="" xmlns:a16="http://schemas.microsoft.com/office/drawing/2014/main" id="{52046E27-92FC-48F2-89E1-EE4899DC3990}"/>
              </a:ext>
            </a:extLst>
          </p:cNvPr>
          <p:cNvSpPr/>
          <p:nvPr/>
        </p:nvSpPr>
        <p:spPr>
          <a:xfrm>
            <a:off x="7563466" y="1568819"/>
            <a:ext cx="516835" cy="4123769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4" name="Tabla 33">
            <a:extLst>
              <a:ext uri="{FF2B5EF4-FFF2-40B4-BE49-F238E27FC236}">
                <a16:creationId xmlns="" xmlns:a16="http://schemas.microsoft.com/office/drawing/2014/main" id="{2F9FDF09-0100-4CF8-B932-37997FA97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532907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296567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6 Rectángulo">
            <a:extLst>
              <a:ext uri="{FF2B5EF4-FFF2-40B4-BE49-F238E27FC236}">
                <a16:creationId xmlns="" xmlns:a16="http://schemas.microsoft.com/office/drawing/2014/main" id="{9975B37E-63A3-437F-86D3-2F05EFEB5E52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¿CONSIDERA VD. QUE LA SITUACIÓN ACTUAL DE LA ECONOMÍA EN ÁLAVA ES, ... QUE HACE UN AÑO? 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grpSp>
        <p:nvGrpSpPr>
          <p:cNvPr id="15" name="34 Grupo">
            <a:extLst>
              <a:ext uri="{FF2B5EF4-FFF2-40B4-BE49-F238E27FC236}">
                <a16:creationId xmlns="" xmlns:a16="http://schemas.microsoft.com/office/drawing/2014/main" id="{3AB09392-CBC2-449A-8929-D3243EE10C23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17" name="Text Box 3">
              <a:extLst>
                <a:ext uri="{FF2B5EF4-FFF2-40B4-BE49-F238E27FC236}">
                  <a16:creationId xmlns="" xmlns:a16="http://schemas.microsoft.com/office/drawing/2014/main" id="{24B1F15C-BA64-4DE7-A218-380571471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19" name="21 Conector recto">
              <a:extLst>
                <a:ext uri="{FF2B5EF4-FFF2-40B4-BE49-F238E27FC236}">
                  <a16:creationId xmlns="" xmlns:a16="http://schemas.microsoft.com/office/drawing/2014/main" id="{98CDC3D7-F211-42DB-8BBD-626A625EC48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Object 3">
            <a:extLst>
              <a:ext uri="{FF2B5EF4-FFF2-40B4-BE49-F238E27FC236}">
                <a16:creationId xmlns="" xmlns:a16="http://schemas.microsoft.com/office/drawing/2014/main" id="{3A7D2D21-10DA-4AFD-BB6F-219761D2B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713205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06314635-2693-4262-A341-E6DBB8722F54}"/>
              </a:ext>
            </a:extLst>
          </p:cNvPr>
          <p:cNvCxnSpPr/>
          <p:nvPr/>
        </p:nvCxnSpPr>
        <p:spPr bwMode="auto">
          <a:xfrm>
            <a:off x="493059" y="2931454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D36B2157-566A-432C-9CBD-656759334860}"/>
              </a:ext>
            </a:extLst>
          </p:cNvPr>
          <p:cNvCxnSpPr/>
          <p:nvPr/>
        </p:nvCxnSpPr>
        <p:spPr bwMode="auto">
          <a:xfrm>
            <a:off x="493059" y="200809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3">
            <a:extLst>
              <a:ext uri="{FF2B5EF4-FFF2-40B4-BE49-F238E27FC236}">
                <a16:creationId xmlns="" xmlns:a16="http://schemas.microsoft.com/office/drawing/2014/main" id="{657A257C-42A8-4679-A83A-E86E8BD7A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="" xmlns:a16="http://schemas.microsoft.com/office/drawing/2014/main" id="{043D32DC-3D17-4BA8-BDEC-D8780C68868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ACACF95C-C47E-40F3-AFDF-C99797A357C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</p:spTree>
    <p:extLst>
      <p:ext uri="{BB962C8B-B14F-4D97-AF65-F5344CB8AC3E}">
        <p14:creationId xmlns:p14="http://schemas.microsoft.com/office/powerpoint/2010/main" val="1756174853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6 Rectángulo">
            <a:extLst>
              <a:ext uri="{FF2B5EF4-FFF2-40B4-BE49-F238E27FC236}">
                <a16:creationId xmlns="" xmlns:a16="http://schemas.microsoft.com/office/drawing/2014/main" id="{8BB9A9B4-5F2D-4159-9E19-6B1A3FE16E1C}"/>
              </a:ext>
            </a:extLst>
          </p:cNvPr>
          <p:cNvSpPr/>
          <p:nvPr/>
        </p:nvSpPr>
        <p:spPr bwMode="auto">
          <a:xfrm>
            <a:off x="273050" y="549275"/>
            <a:ext cx="9359899" cy="5759451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3898808" name="Rectangle 56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s-E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graphicFrame>
        <p:nvGraphicFramePr>
          <p:cNvPr id="6" name="Object 10">
            <a:extLst>
              <a:ext uri="{FF2B5EF4-FFF2-40B4-BE49-F238E27FC236}">
                <a16:creationId xmlns="" xmlns:a16="http://schemas.microsoft.com/office/drawing/2014/main" id="{A9CE10F8-9A67-491E-9525-BB104E8173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12895"/>
              </p:ext>
            </p:extLst>
          </p:nvPr>
        </p:nvGraphicFramePr>
        <p:xfrm>
          <a:off x="273051" y="684352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Object 10">
            <a:extLst>
              <a:ext uri="{FF2B5EF4-FFF2-40B4-BE49-F238E27FC236}">
                <a16:creationId xmlns="" xmlns:a16="http://schemas.microsoft.com/office/drawing/2014/main" id="{A73F20A1-EEC0-44CE-A8C2-FA6721735D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659463"/>
              </p:ext>
            </p:extLst>
          </p:nvPr>
        </p:nvGraphicFramePr>
        <p:xfrm>
          <a:off x="3365873" y="3219531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7 Rectángulo">
            <a:extLst>
              <a:ext uri="{FF2B5EF4-FFF2-40B4-BE49-F238E27FC236}">
                <a16:creationId xmlns="" xmlns:a16="http://schemas.microsoft.com/office/drawing/2014/main" id="{D3970F1D-5476-4831-87EE-49B59469EC4D}"/>
              </a:ext>
            </a:extLst>
          </p:cNvPr>
          <p:cNvSpPr/>
          <p:nvPr/>
        </p:nvSpPr>
        <p:spPr>
          <a:xfrm>
            <a:off x="2760206" y="930836"/>
            <a:ext cx="3391740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r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SITUACIÓN DEL EMPLEO</a:t>
            </a:r>
          </a:p>
          <a:p>
            <a:pPr marL="417513" lvl="1" indent="-835025" algn="r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6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ACTUAL</a:t>
            </a: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 EN  ÁLAVA  </a:t>
            </a:r>
          </a:p>
        </p:txBody>
      </p:sp>
      <p:sp>
        <p:nvSpPr>
          <p:cNvPr id="11" name="7 Rectángulo">
            <a:extLst>
              <a:ext uri="{FF2B5EF4-FFF2-40B4-BE49-F238E27FC236}">
                <a16:creationId xmlns="" xmlns:a16="http://schemas.microsoft.com/office/drawing/2014/main" id="{512F8A71-64B9-4CCE-984A-37B83E9676A8}"/>
              </a:ext>
            </a:extLst>
          </p:cNvPr>
          <p:cNvSpPr/>
          <p:nvPr/>
        </p:nvSpPr>
        <p:spPr>
          <a:xfrm>
            <a:off x="3376047" y="5492529"/>
            <a:ext cx="3391740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SITUACIÓN DEL EMPLEO  </a:t>
            </a:r>
          </a:p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DE ÁLAVA </a:t>
            </a:r>
            <a:r>
              <a:rPr lang="es-ES" sz="16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HACE UN AÑO </a:t>
            </a:r>
            <a:r>
              <a:rPr lang="es-ES" sz="1400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 </a:t>
            </a:r>
          </a:p>
        </p:txBody>
      </p:sp>
      <p:pic>
        <p:nvPicPr>
          <p:cNvPr id="12" name="Picture 6" descr="Resultado de imagen de visto bueno">
            <a:extLst>
              <a:ext uri="{FF2B5EF4-FFF2-40B4-BE49-F238E27FC236}">
                <a16:creationId xmlns="" xmlns:a16="http://schemas.microsoft.com/office/drawing/2014/main" id="{BA58C692-ABC7-4201-B4DC-195EE1AE0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88" y="3191799"/>
            <a:ext cx="938514" cy="93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DCB45F94-8590-4AC4-8DEE-1F7626ABCAF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19040" y="1594800"/>
            <a:ext cx="1143139" cy="9595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A5D29EB-89E8-4EB3-8BB5-972BA8A220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8FAFB"/>
              </a:clrFrom>
              <a:clrTo>
                <a:srgbClr val="F8FAFB">
                  <a:alpha val="0"/>
                </a:srgbClr>
              </a:clrTo>
            </a:clrChange>
          </a:blip>
          <a:srcRect l="30029" t="23151" r="52444" b="48390"/>
          <a:stretch/>
        </p:blipFill>
        <p:spPr>
          <a:xfrm>
            <a:off x="1893257" y="1774739"/>
            <a:ext cx="745772" cy="6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84766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sp>
        <p:nvSpPr>
          <p:cNvPr id="21" name="16 Rectángulo">
            <a:extLst>
              <a:ext uri="{FF2B5EF4-FFF2-40B4-BE49-F238E27FC236}">
                <a16:creationId xmlns="" xmlns:a16="http://schemas.microsoft.com/office/drawing/2014/main" id="{C29A8147-5695-4E3E-871E-3C65A6748B26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2" name="34 Grupo">
            <a:extLst>
              <a:ext uri="{FF2B5EF4-FFF2-40B4-BE49-F238E27FC236}">
                <a16:creationId xmlns="" xmlns:a16="http://schemas.microsoft.com/office/drawing/2014/main" id="{B887E3F2-FC06-487F-885A-D18A9D68E2C1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3" name="Text Box 3">
              <a:extLst>
                <a:ext uri="{FF2B5EF4-FFF2-40B4-BE49-F238E27FC236}">
                  <a16:creationId xmlns="" xmlns:a16="http://schemas.microsoft.com/office/drawing/2014/main" id="{798EAC4C-7FA5-4237-8339-72D45474C7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4" name="21 Conector recto">
              <a:extLst>
                <a:ext uri="{FF2B5EF4-FFF2-40B4-BE49-F238E27FC236}">
                  <a16:creationId xmlns="" xmlns:a16="http://schemas.microsoft.com/office/drawing/2014/main" id="{A234065C-CDEA-40A6-95DA-1DBF06C07525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0" name="Object 3">
            <a:extLst>
              <a:ext uri="{FF2B5EF4-FFF2-40B4-BE49-F238E27FC236}">
                <a16:creationId xmlns="" xmlns:a16="http://schemas.microsoft.com/office/drawing/2014/main" id="{6824B789-A4B4-408B-88BF-0CF813DB73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032974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Object 3">
            <a:extLst>
              <a:ext uri="{FF2B5EF4-FFF2-40B4-BE49-F238E27FC236}">
                <a16:creationId xmlns="" xmlns:a16="http://schemas.microsoft.com/office/drawing/2014/main" id="{456B3E7C-2F01-4D7F-86BE-EA9729F165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132568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Rectangle 13">
            <a:extLst>
              <a:ext uri="{FF2B5EF4-FFF2-40B4-BE49-F238E27FC236}">
                <a16:creationId xmlns="" xmlns:a16="http://schemas.microsoft.com/office/drawing/2014/main" id="{A82A0206-14AA-4B52-A4C2-4AFB121DF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41" name="Text Box 2">
            <a:extLst>
              <a:ext uri="{FF2B5EF4-FFF2-40B4-BE49-F238E27FC236}">
                <a16:creationId xmlns="" xmlns:a16="http://schemas.microsoft.com/office/drawing/2014/main" id="{0CEDDA45-19AF-43F8-87FB-30EFB8A1F13A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cxnSp>
        <p:nvCxnSpPr>
          <p:cNvPr id="43" name="Conector recto 42">
            <a:extLst>
              <a:ext uri="{FF2B5EF4-FFF2-40B4-BE49-F238E27FC236}">
                <a16:creationId xmlns="" xmlns:a16="http://schemas.microsoft.com/office/drawing/2014/main" id="{1BCF565C-1FEB-4427-9078-3C0A8CACC9A2}"/>
              </a:ext>
            </a:extLst>
          </p:cNvPr>
          <p:cNvCxnSpPr/>
          <p:nvPr/>
        </p:nvCxnSpPr>
        <p:spPr bwMode="auto">
          <a:xfrm>
            <a:off x="493059" y="2949385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ector recto 43">
            <a:extLst>
              <a:ext uri="{FF2B5EF4-FFF2-40B4-BE49-F238E27FC236}">
                <a16:creationId xmlns="" xmlns:a16="http://schemas.microsoft.com/office/drawing/2014/main" id="{8C52BF4B-36FD-4656-BF6A-DEE5AC28B22F}"/>
              </a:ext>
            </a:extLst>
          </p:cNvPr>
          <p:cNvCxnSpPr/>
          <p:nvPr/>
        </p:nvCxnSpPr>
        <p:spPr bwMode="auto">
          <a:xfrm>
            <a:off x="493059" y="200809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 Box 3">
            <a:extLst>
              <a:ext uri="{FF2B5EF4-FFF2-40B4-BE49-F238E27FC236}">
                <a16:creationId xmlns="" xmlns:a16="http://schemas.microsoft.com/office/drawing/2014/main" id="{34078A73-DE41-492F-A806-2822662935E7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¿CÓMO VALORA VD. LA SITUACIÓN DEL EMPLEO EN ÁLAVA? </a:t>
            </a:r>
          </a:p>
        </p:txBody>
      </p:sp>
      <p:sp>
        <p:nvSpPr>
          <p:cNvPr id="27" name="Rectangle 13">
            <a:extLst>
              <a:ext uri="{FF2B5EF4-FFF2-40B4-BE49-F238E27FC236}">
                <a16:creationId xmlns="" xmlns:a16="http://schemas.microsoft.com/office/drawing/2014/main" id="{C3E014FD-EFA8-43E3-9AD6-63691F150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8" name="Rectangle 13">
            <a:extLst>
              <a:ext uri="{FF2B5EF4-FFF2-40B4-BE49-F238E27FC236}">
                <a16:creationId xmlns="" xmlns:a16="http://schemas.microsoft.com/office/drawing/2014/main" id="{7800E3A4-9325-48BF-BB67-95F4183E1E2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29" name="Rectangle 13">
            <a:extLst>
              <a:ext uri="{FF2B5EF4-FFF2-40B4-BE49-F238E27FC236}">
                <a16:creationId xmlns="" xmlns:a16="http://schemas.microsoft.com/office/drawing/2014/main" id="{02B3CC5C-CFBA-49C1-A1F2-CF2D17A1442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1" name="18 Rectángulo">
            <a:extLst>
              <a:ext uri="{FF2B5EF4-FFF2-40B4-BE49-F238E27FC236}">
                <a16:creationId xmlns="" xmlns:a16="http://schemas.microsoft.com/office/drawing/2014/main" id="{74271002-B6FB-4AE4-BCAD-4F9B511CBE8F}"/>
              </a:ext>
            </a:extLst>
          </p:cNvPr>
          <p:cNvSpPr/>
          <p:nvPr/>
        </p:nvSpPr>
        <p:spPr>
          <a:xfrm>
            <a:off x="7563466" y="1568819"/>
            <a:ext cx="516835" cy="4123769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Tabla 31">
            <a:extLst>
              <a:ext uri="{FF2B5EF4-FFF2-40B4-BE49-F238E27FC236}">
                <a16:creationId xmlns="" xmlns:a16="http://schemas.microsoft.com/office/drawing/2014/main" id="{C9FABE88-CB1C-4E38-B367-58390BFC0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474722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438358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6 Rectángulo">
            <a:extLst>
              <a:ext uri="{FF2B5EF4-FFF2-40B4-BE49-F238E27FC236}">
                <a16:creationId xmlns="" xmlns:a16="http://schemas.microsoft.com/office/drawing/2014/main" id="{83B3DBE6-771E-4E08-BB07-93285D87D1B4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2" name="Text Box 3">
            <a:extLst>
              <a:ext uri="{FF2B5EF4-FFF2-40B4-BE49-F238E27FC236}">
                <a16:creationId xmlns="" xmlns:a16="http://schemas.microsoft.com/office/drawing/2014/main" id="{50E2C317-941C-4A5D-860B-D97965802338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¿Y LA SITUACIÓN EN ÁLAVA CON RELACIÓN AL EMPLEO DIRÍA VD. QUE ES...  QUE HACE UN AÑO? </a:t>
            </a:r>
          </a:p>
        </p:txBody>
      </p:sp>
      <p:sp>
        <p:nvSpPr>
          <p:cNvPr id="17" name="17 Rectángulo">
            <a:extLst>
              <a:ext uri="{FF2B5EF4-FFF2-40B4-BE49-F238E27FC236}">
                <a16:creationId xmlns="" xmlns:a16="http://schemas.microsoft.com/office/drawing/2014/main" id="{5BA04B02-2738-4762-AE38-3110363CD3EC}"/>
              </a:ext>
            </a:extLst>
          </p:cNvPr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B.2. Valoración de la situación económica y el empleo en Álava</a:t>
            </a:r>
          </a:p>
        </p:txBody>
      </p:sp>
      <p:grpSp>
        <p:nvGrpSpPr>
          <p:cNvPr id="18" name="34 Grupo">
            <a:extLst>
              <a:ext uri="{FF2B5EF4-FFF2-40B4-BE49-F238E27FC236}">
                <a16:creationId xmlns="" xmlns:a16="http://schemas.microsoft.com/office/drawing/2014/main" id="{2A88CF87-7450-44C6-B088-76426DFACC54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0" name="Text Box 3">
              <a:extLst>
                <a:ext uri="{FF2B5EF4-FFF2-40B4-BE49-F238E27FC236}">
                  <a16:creationId xmlns="" xmlns:a16="http://schemas.microsoft.com/office/drawing/2014/main" id="{08EDC297-513A-4C46-8C77-0CAE8B0CD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1" name="21 Conector recto">
              <a:extLst>
                <a:ext uri="{FF2B5EF4-FFF2-40B4-BE49-F238E27FC236}">
                  <a16:creationId xmlns="" xmlns:a16="http://schemas.microsoft.com/office/drawing/2014/main" id="{5E409D87-5AB6-444E-AF10-120744C3F7C8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3" name="Object 3">
            <a:extLst>
              <a:ext uri="{FF2B5EF4-FFF2-40B4-BE49-F238E27FC236}">
                <a16:creationId xmlns="" xmlns:a16="http://schemas.microsoft.com/office/drawing/2014/main" id="{58AD59E6-EE53-49E3-BD75-3055E4A7E2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852523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5D486327-8495-4A33-879C-D810B5154D31}"/>
              </a:ext>
            </a:extLst>
          </p:cNvPr>
          <p:cNvCxnSpPr/>
          <p:nvPr/>
        </p:nvCxnSpPr>
        <p:spPr bwMode="auto">
          <a:xfrm>
            <a:off x="493059" y="2940419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ector recto 25">
            <a:extLst>
              <a:ext uri="{FF2B5EF4-FFF2-40B4-BE49-F238E27FC236}">
                <a16:creationId xmlns="" xmlns:a16="http://schemas.microsoft.com/office/drawing/2014/main" id="{9EB337A4-CCCB-479E-9CDE-26165763DDB3}"/>
              </a:ext>
            </a:extLst>
          </p:cNvPr>
          <p:cNvCxnSpPr/>
          <p:nvPr/>
        </p:nvCxnSpPr>
        <p:spPr bwMode="auto">
          <a:xfrm>
            <a:off x="493059" y="2008091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3">
            <a:extLst>
              <a:ext uri="{FF2B5EF4-FFF2-40B4-BE49-F238E27FC236}">
                <a16:creationId xmlns="" xmlns:a16="http://schemas.microsoft.com/office/drawing/2014/main" id="{FD0B9382-AB33-42BB-98D8-327344338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06C3CC68-210D-456D-A474-B7153C198B6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E0015875-6AD6-4AD5-9527-941A6DC0FA5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</p:spTree>
    <p:extLst>
      <p:ext uri="{BB962C8B-B14F-4D97-AF65-F5344CB8AC3E}">
        <p14:creationId xmlns:p14="http://schemas.microsoft.com/office/powerpoint/2010/main" val="3697031458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CB9239D-C5AA-4E54-84F1-80ED960A8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530116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B.1. Percepción de la calidad de vida en Álava 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B.2. Valoración de la situación económica y el empleo en Álava</a:t>
            </a: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  <p:extLst>
      <p:ext uri="{BB962C8B-B14F-4D97-AF65-F5344CB8AC3E}">
        <p14:creationId xmlns:p14="http://schemas.microsoft.com/office/powerpoint/2010/main" val="2252969291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9C7F7E90-49A4-4E14-BACF-CDFF4FE35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3415" y="744744"/>
            <a:ext cx="4676194" cy="1156279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dirty="0">
                <a:solidFill>
                  <a:srgbClr val="4BACC6">
                    <a:lumMod val="60000"/>
                    <a:lumOff val="40000"/>
                  </a:srgbClr>
                </a:solidFill>
                <a:latin typeface="Century Gothic" pitchFamily="34" charset="0"/>
              </a:rPr>
              <a:t>B.3.1. Valoración pormenorizada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B.3.2. Valoración global</a:t>
            </a:r>
          </a:p>
        </p:txBody>
      </p:sp>
    </p:spTree>
    <p:extLst>
      <p:ext uri="{BB962C8B-B14F-4D97-AF65-F5344CB8AC3E}">
        <p14:creationId xmlns:p14="http://schemas.microsoft.com/office/powerpoint/2010/main" val="2252257978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 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4" name="34 Grupo">
            <a:extLst>
              <a:ext uri="{FF2B5EF4-FFF2-40B4-BE49-F238E27FC236}">
                <a16:creationId xmlns="" xmlns:a16="http://schemas.microsoft.com/office/drawing/2014/main" id="{B1AD9926-8749-4DD6-AF0B-6D3DE392D56C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7" name="Text Box 3">
              <a:extLst>
                <a:ext uri="{FF2B5EF4-FFF2-40B4-BE49-F238E27FC236}">
                  <a16:creationId xmlns="" xmlns:a16="http://schemas.microsoft.com/office/drawing/2014/main" id="{F7529828-5853-4BE7-B35D-5FCCF8661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9" name="21 Conector recto">
              <a:extLst>
                <a:ext uri="{FF2B5EF4-FFF2-40B4-BE49-F238E27FC236}">
                  <a16:creationId xmlns="" xmlns:a16="http://schemas.microsoft.com/office/drawing/2014/main" id="{0768257A-C3EE-4CA1-8D4B-8BD7D38BAA6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3" name="Object 3">
            <a:extLst>
              <a:ext uri="{FF2B5EF4-FFF2-40B4-BE49-F238E27FC236}">
                <a16:creationId xmlns="" xmlns:a16="http://schemas.microsoft.com/office/drawing/2014/main" id="{D2B5C340-805A-436E-AF5A-59E20A52F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78883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5" name="Object 3">
            <a:extLst>
              <a:ext uri="{FF2B5EF4-FFF2-40B4-BE49-F238E27FC236}">
                <a16:creationId xmlns="" xmlns:a16="http://schemas.microsoft.com/office/drawing/2014/main" id="{AC5ADC01-B8AC-4BC5-8AC8-31D6DABBC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656410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Rectangle 13">
            <a:extLst>
              <a:ext uri="{FF2B5EF4-FFF2-40B4-BE49-F238E27FC236}">
                <a16:creationId xmlns="" xmlns:a16="http://schemas.microsoft.com/office/drawing/2014/main" id="{B0AA0D5E-8B08-45CE-8E4E-68576DD54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7" name="18 Rectángulo">
            <a:extLst>
              <a:ext uri="{FF2B5EF4-FFF2-40B4-BE49-F238E27FC236}">
                <a16:creationId xmlns="" xmlns:a16="http://schemas.microsoft.com/office/drawing/2014/main" id="{0E4C9C4B-E950-44A9-B6D0-3ADAF3586265}"/>
              </a:ext>
            </a:extLst>
          </p:cNvPr>
          <p:cNvSpPr/>
          <p:nvPr/>
        </p:nvSpPr>
        <p:spPr>
          <a:xfrm>
            <a:off x="7563466" y="1568819"/>
            <a:ext cx="516835" cy="4222380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2">
            <a:extLst>
              <a:ext uri="{FF2B5EF4-FFF2-40B4-BE49-F238E27FC236}">
                <a16:creationId xmlns="" xmlns:a16="http://schemas.microsoft.com/office/drawing/2014/main" id="{99786FA5-1985-47B0-80F3-37632B7F771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graphicFrame>
        <p:nvGraphicFramePr>
          <p:cNvPr id="46" name="Tabla 45">
            <a:extLst>
              <a:ext uri="{FF2B5EF4-FFF2-40B4-BE49-F238E27FC236}">
                <a16:creationId xmlns="" xmlns:a16="http://schemas.microsoft.com/office/drawing/2014/main" id="{09E3A940-D040-4E20-BE56-1E92325ED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84665"/>
              </p:ext>
            </p:extLst>
          </p:nvPr>
        </p:nvGraphicFramePr>
        <p:xfrm>
          <a:off x="7599260" y="1568820"/>
          <a:ext cx="445246" cy="42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246">
                  <a:extLst>
                    <a:ext uri="{9D8B030D-6E8A-4147-A177-3AD203B41FA5}">
                      <a16:colId xmlns="" xmlns:a16="http://schemas.microsoft.com/office/drawing/2014/main" val="949695473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5335325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1191899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1790684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4332279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4479935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37286627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08668628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5046474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33826216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59226311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11532830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12904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727584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42" name="Content Placeholder 13">
            <a:extLst>
              <a:ext uri="{FF2B5EF4-FFF2-40B4-BE49-F238E27FC236}">
                <a16:creationId xmlns="" xmlns:a16="http://schemas.microsoft.com/office/drawing/2014/main" id="{D8E6264D-3482-40B7-B602-8ECF2283A9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094661"/>
              </p:ext>
            </p:extLst>
          </p:nvPr>
        </p:nvGraphicFramePr>
        <p:xfrm>
          <a:off x="342713" y="3612985"/>
          <a:ext cx="9220574" cy="194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29 Recortar rectángulo de esquina diagonal">
            <a:extLst>
              <a:ext uri="{FF2B5EF4-FFF2-40B4-BE49-F238E27FC236}">
                <a16:creationId xmlns="" xmlns:a16="http://schemas.microsoft.com/office/drawing/2014/main" id="{147AA96C-E018-4522-98F2-D0415E733ADE}"/>
              </a:ext>
            </a:extLst>
          </p:cNvPr>
          <p:cNvSpPr/>
          <p:nvPr/>
        </p:nvSpPr>
        <p:spPr>
          <a:xfrm>
            <a:off x="236536" y="3521709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plan </a:t>
            </a:r>
            <a:r>
              <a:rPr lang="es-ES" sz="1200" b="1" kern="0" smtClean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“Araba Conectada</a:t>
            </a: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“ que permite a todos los alaveses y alavesas tener acceso a internet</a:t>
            </a:r>
          </a:p>
        </p:txBody>
      </p:sp>
      <p:graphicFrame>
        <p:nvGraphicFramePr>
          <p:cNvPr id="33" name="Content Placeholder 13">
            <a:extLst>
              <a:ext uri="{FF2B5EF4-FFF2-40B4-BE49-F238E27FC236}">
                <a16:creationId xmlns="" xmlns:a16="http://schemas.microsoft.com/office/drawing/2014/main" id="{8F3176E5-4FC2-4C5A-9E36-AD0D461665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489856"/>
              </p:ext>
            </p:extLst>
          </p:nvPr>
        </p:nvGraphicFramePr>
        <p:xfrm>
          <a:off x="342713" y="1342995"/>
          <a:ext cx="9220574" cy="1962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13">
            <a:extLst>
              <a:ext uri="{FF2B5EF4-FFF2-40B4-BE49-F238E27FC236}">
                <a16:creationId xmlns="" xmlns:a16="http://schemas.microsoft.com/office/drawing/2014/main" id="{18C1B678-DDD0-4188-AE50-A1D3EBC2A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098165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="" xmlns:a16="http://schemas.microsoft.com/office/drawing/2014/main" id="{619FCB7E-2B25-4A65-9FEC-E5ADE29AB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098165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8" name="Rectangle 13">
            <a:extLst>
              <a:ext uri="{FF2B5EF4-FFF2-40B4-BE49-F238E27FC236}">
                <a16:creationId xmlns="" xmlns:a16="http://schemas.microsoft.com/office/drawing/2014/main" id="{5C7DC9D1-EE52-43ED-AFC8-1946D2391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841811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1" name="29 Recortar rectángulo de esquina diagonal">
            <a:extLst>
              <a:ext uri="{FF2B5EF4-FFF2-40B4-BE49-F238E27FC236}">
                <a16:creationId xmlns="" xmlns:a16="http://schemas.microsoft.com/office/drawing/2014/main" id="{FCE7B4D8-A3BA-4A56-828B-1B43F64AFBE1}"/>
              </a:ext>
            </a:extLst>
          </p:cNvPr>
          <p:cNvSpPr/>
          <p:nvPr/>
        </p:nvSpPr>
        <p:spPr>
          <a:xfrm>
            <a:off x="236536" y="1254489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Reapertura del aeropuerto de Foronda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DAFF512E-5151-4AC8-AB00-4C682FA43A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18" t="6313" r="18801" b="82199"/>
          <a:stretch/>
        </p:blipFill>
        <p:spPr>
          <a:xfrm>
            <a:off x="6012872" y="1398226"/>
            <a:ext cx="3371273" cy="203200"/>
          </a:xfrm>
          <a:prstGeom prst="rect">
            <a:avLst/>
          </a:prstGeom>
        </p:spPr>
      </p:pic>
      <p:grpSp>
        <p:nvGrpSpPr>
          <p:cNvPr id="28" name="34 Grupo">
            <a:extLst>
              <a:ext uri="{FF2B5EF4-FFF2-40B4-BE49-F238E27FC236}">
                <a16:creationId xmlns="" xmlns:a16="http://schemas.microsoft.com/office/drawing/2014/main" id="{D87D7C41-B745-4816-B04D-559FB69AC19F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30" name="Text Box 3">
              <a:extLst>
                <a:ext uri="{FF2B5EF4-FFF2-40B4-BE49-F238E27FC236}">
                  <a16:creationId xmlns="" xmlns:a16="http://schemas.microsoft.com/office/drawing/2014/main" id="{1E44A92F-DD6F-4B95-A5F5-409D96775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31" name="21 Conector recto">
              <a:extLst>
                <a:ext uri="{FF2B5EF4-FFF2-40B4-BE49-F238E27FC236}">
                  <a16:creationId xmlns="" xmlns:a16="http://schemas.microsoft.com/office/drawing/2014/main" id="{EE45E895-7271-4600-8AC7-91D065BD86AE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13">
            <a:extLst>
              <a:ext uri="{FF2B5EF4-FFF2-40B4-BE49-F238E27FC236}">
                <a16:creationId xmlns="" xmlns:a16="http://schemas.microsoft.com/office/drawing/2014/main" id="{FFF0FAFC-758B-4513-8118-41C25C459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48" name="Rectangle 13">
            <a:extLst>
              <a:ext uri="{FF2B5EF4-FFF2-40B4-BE49-F238E27FC236}">
                <a16:creationId xmlns="" xmlns:a16="http://schemas.microsoft.com/office/drawing/2014/main" id="{3399E900-2579-471F-92B4-7B38D04FA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9" name="Rectangle 13">
            <a:extLst>
              <a:ext uri="{FF2B5EF4-FFF2-40B4-BE49-F238E27FC236}">
                <a16:creationId xmlns="" xmlns:a16="http://schemas.microsoft.com/office/drawing/2014/main" id="{3308F95D-20D6-4A03-AD6F-EE6A0CBC9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1066409063"/>
      </p:ext>
    </p:extLst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 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4" name="34 Grupo">
            <a:extLst>
              <a:ext uri="{FF2B5EF4-FFF2-40B4-BE49-F238E27FC236}">
                <a16:creationId xmlns="" xmlns:a16="http://schemas.microsoft.com/office/drawing/2014/main" id="{B1AD9926-8749-4DD6-AF0B-6D3DE392D56C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7" name="Text Box 3">
              <a:extLst>
                <a:ext uri="{FF2B5EF4-FFF2-40B4-BE49-F238E27FC236}">
                  <a16:creationId xmlns="" xmlns:a16="http://schemas.microsoft.com/office/drawing/2014/main" id="{F7529828-5853-4BE7-B35D-5FCCF8661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9" name="21 Conector recto">
              <a:extLst>
                <a:ext uri="{FF2B5EF4-FFF2-40B4-BE49-F238E27FC236}">
                  <a16:creationId xmlns="" xmlns:a16="http://schemas.microsoft.com/office/drawing/2014/main" id="{0768257A-C3EE-4CA1-8D4B-8BD7D38BAA6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2" name="Content Placeholder 13">
            <a:extLst>
              <a:ext uri="{FF2B5EF4-FFF2-40B4-BE49-F238E27FC236}">
                <a16:creationId xmlns="" xmlns:a16="http://schemas.microsoft.com/office/drawing/2014/main" id="{D8E6264D-3482-40B7-B602-8ECF2283A9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196942"/>
              </p:ext>
            </p:extLst>
          </p:nvPr>
        </p:nvGraphicFramePr>
        <p:xfrm>
          <a:off x="342713" y="1354524"/>
          <a:ext cx="9220574" cy="207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29 Recortar rectángulo de esquina diagonal">
            <a:extLst>
              <a:ext uri="{FF2B5EF4-FFF2-40B4-BE49-F238E27FC236}">
                <a16:creationId xmlns="" xmlns:a16="http://schemas.microsoft.com/office/drawing/2014/main" id="{147AA96C-E018-4522-98F2-D0415E733ADE}"/>
              </a:ext>
            </a:extLst>
          </p:cNvPr>
          <p:cNvSpPr/>
          <p:nvPr/>
        </p:nvSpPr>
        <p:spPr>
          <a:xfrm>
            <a:off x="236536" y="1246612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cierre de la central nuclear de Garoña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="" xmlns:a16="http://schemas.microsoft.com/office/drawing/2014/main" id="{B0B251EE-0DE7-4D93-A98D-3B079E328A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1416157"/>
            <a:ext cx="3371273" cy="203200"/>
          </a:xfrm>
          <a:prstGeom prst="rect">
            <a:avLst/>
          </a:prstGeom>
        </p:spPr>
      </p:pic>
      <p:graphicFrame>
        <p:nvGraphicFramePr>
          <p:cNvPr id="30" name="Content Placeholder 13">
            <a:extLst>
              <a:ext uri="{FF2B5EF4-FFF2-40B4-BE49-F238E27FC236}">
                <a16:creationId xmlns="" xmlns:a16="http://schemas.microsoft.com/office/drawing/2014/main" id="{425A839C-2A6E-4880-BFF1-720B704843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208898"/>
              </p:ext>
            </p:extLst>
          </p:nvPr>
        </p:nvGraphicFramePr>
        <p:xfrm>
          <a:off x="342713" y="3617242"/>
          <a:ext cx="9220574" cy="200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" name="29 Recortar rectángulo de esquina diagonal">
            <a:extLst>
              <a:ext uri="{FF2B5EF4-FFF2-40B4-BE49-F238E27FC236}">
                <a16:creationId xmlns="" xmlns:a16="http://schemas.microsoft.com/office/drawing/2014/main" id="{C86B1D4A-F48F-4BF1-97D9-0AC5CFA50E22}"/>
              </a:ext>
            </a:extLst>
          </p:cNvPr>
          <p:cNvSpPr/>
          <p:nvPr/>
        </p:nvSpPr>
        <p:spPr>
          <a:xfrm>
            <a:off x="236536" y="3532428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La mejora en los accesos, comunicaciones y carreteras de Álava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FFD653F6-D293-4EAB-ADAE-AB465F7B6C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3665954"/>
            <a:ext cx="3371273" cy="203200"/>
          </a:xfrm>
          <a:prstGeom prst="rect">
            <a:avLst/>
          </a:prstGeom>
        </p:spPr>
      </p:pic>
      <p:sp>
        <p:nvSpPr>
          <p:cNvPr id="33" name="Rectangle 13">
            <a:extLst>
              <a:ext uri="{FF2B5EF4-FFF2-40B4-BE49-F238E27FC236}">
                <a16:creationId xmlns="" xmlns:a16="http://schemas.microsoft.com/office/drawing/2014/main" id="{A2B9ED28-70C9-48E6-9A5D-5DBBED60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098165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5" name="Rectangle 13">
            <a:extLst>
              <a:ext uri="{FF2B5EF4-FFF2-40B4-BE49-F238E27FC236}">
                <a16:creationId xmlns="" xmlns:a16="http://schemas.microsoft.com/office/drawing/2014/main" id="{84D9AC91-7885-4588-97E4-8C507DF77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098165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="" xmlns:a16="http://schemas.microsoft.com/office/drawing/2014/main" id="{85ACA9A6-7E42-4395-AB4D-EA2001050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841811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37" name="Rectangle 13">
            <a:extLst>
              <a:ext uri="{FF2B5EF4-FFF2-40B4-BE49-F238E27FC236}">
                <a16:creationId xmlns="" xmlns:a16="http://schemas.microsoft.com/office/drawing/2014/main" id="{2D9EDAF8-DEB9-450D-AC0E-AD8FA084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8" name="Rectangle 13">
            <a:extLst>
              <a:ext uri="{FF2B5EF4-FFF2-40B4-BE49-F238E27FC236}">
                <a16:creationId xmlns="" xmlns:a16="http://schemas.microsoft.com/office/drawing/2014/main" id="{5AF00493-A2BC-48B3-9DBE-D6F2D5ABA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9" name="Rectangle 13">
            <a:extLst>
              <a:ext uri="{FF2B5EF4-FFF2-40B4-BE49-F238E27FC236}">
                <a16:creationId xmlns="" xmlns:a16="http://schemas.microsoft.com/office/drawing/2014/main" id="{71A7207F-0AD3-4303-8BA9-24D55E780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3983998581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OBJETIVOS 1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421" y="3371324"/>
            <a:ext cx="3744718" cy="280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516361" y="1979656"/>
            <a:ext cx="5023779" cy="537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12763" marR="0" lvl="0" indent="-5127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all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A. – OBJETIVOS Y METODOLOGÍA</a:t>
            </a:r>
            <a:endParaRPr kumimoji="0" lang="es-ES_tradnl" sz="20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275092" y="884591"/>
            <a:ext cx="3286664" cy="566309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17513" marR="0" lvl="0" indent="-835025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 pitchFamily="34" charset="0"/>
              </a:rPr>
              <a:t>A.1. Objetivos de la investigación</a:t>
            </a:r>
          </a:p>
          <a:p>
            <a:pPr marL="417513" marR="0" lvl="0" indent="-835025" algn="l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 pitchFamily="34" charset="0"/>
              </a:rPr>
              <a:t>A.2. Ficha técnica</a:t>
            </a:r>
            <a:endParaRPr kumimoji="0" lang="es-ES_tradnl" sz="1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1" y="1030941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28" name="Content Placeholder 13">
            <a:extLst>
              <a:ext uri="{FF2B5EF4-FFF2-40B4-BE49-F238E27FC236}">
                <a16:creationId xmlns="" xmlns:a16="http://schemas.microsoft.com/office/drawing/2014/main" id="{1DAEAD9D-76F7-4D04-8338-1C744A204D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457299"/>
              </p:ext>
            </p:extLst>
          </p:nvPr>
        </p:nvGraphicFramePr>
        <p:xfrm>
          <a:off x="342713" y="1355940"/>
          <a:ext cx="9220574" cy="208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" name="29 Recortar rectángulo de esquina diagonal">
            <a:extLst>
              <a:ext uri="{FF2B5EF4-FFF2-40B4-BE49-F238E27FC236}">
                <a16:creationId xmlns="" xmlns:a16="http://schemas.microsoft.com/office/drawing/2014/main" id="{313B7515-4A15-4FE9-BDDA-E65891393DA7}"/>
              </a:ext>
            </a:extLst>
          </p:cNvPr>
          <p:cNvSpPr/>
          <p:nvPr/>
        </p:nvSpPr>
        <p:spPr>
          <a:xfrm>
            <a:off x="236536" y="1314543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Apoyo a la promoción de la cultura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="" xmlns:a16="http://schemas.microsoft.com/office/drawing/2014/main" id="{85AC51A1-5E9F-44AA-9E48-B68522A07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1427314"/>
            <a:ext cx="3371273" cy="203200"/>
          </a:xfrm>
          <a:prstGeom prst="rect">
            <a:avLst/>
          </a:prstGeom>
        </p:spPr>
      </p:pic>
      <p:graphicFrame>
        <p:nvGraphicFramePr>
          <p:cNvPr id="49" name="Content Placeholder 13">
            <a:extLst>
              <a:ext uri="{FF2B5EF4-FFF2-40B4-BE49-F238E27FC236}">
                <a16:creationId xmlns="" xmlns:a16="http://schemas.microsoft.com/office/drawing/2014/main" id="{0E13F037-00AB-49DA-9BF1-1A967A214A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13419"/>
              </p:ext>
            </p:extLst>
          </p:nvPr>
        </p:nvGraphicFramePr>
        <p:xfrm>
          <a:off x="342713" y="3619096"/>
          <a:ext cx="9220574" cy="200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5" name="Imagen 54">
            <a:extLst>
              <a:ext uri="{FF2B5EF4-FFF2-40B4-BE49-F238E27FC236}">
                <a16:creationId xmlns="" xmlns:a16="http://schemas.microsoft.com/office/drawing/2014/main" id="{6AB60E17-1D01-4919-A21F-F41CCD90F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3696489"/>
            <a:ext cx="3371273" cy="203200"/>
          </a:xfrm>
          <a:prstGeom prst="rect">
            <a:avLst/>
          </a:prstGeom>
        </p:spPr>
      </p:pic>
      <p:sp>
        <p:nvSpPr>
          <p:cNvPr id="56" name="29 Recortar rectángulo de esquina diagonal">
            <a:extLst>
              <a:ext uri="{FF2B5EF4-FFF2-40B4-BE49-F238E27FC236}">
                <a16:creationId xmlns="" xmlns:a16="http://schemas.microsoft.com/office/drawing/2014/main" id="{FC992717-3EC6-415E-8D7D-D16E4725AB5B}"/>
              </a:ext>
            </a:extLst>
          </p:cNvPr>
          <p:cNvSpPr/>
          <p:nvPr/>
        </p:nvSpPr>
        <p:spPr>
          <a:xfrm>
            <a:off x="236536" y="3554598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impulso de la igualdad entre hombres y mujeres</a:t>
            </a:r>
          </a:p>
        </p:txBody>
      </p:sp>
      <p:grpSp>
        <p:nvGrpSpPr>
          <p:cNvPr id="26" name="34 Grupo">
            <a:extLst>
              <a:ext uri="{FF2B5EF4-FFF2-40B4-BE49-F238E27FC236}">
                <a16:creationId xmlns="" xmlns:a16="http://schemas.microsoft.com/office/drawing/2014/main" id="{1BFBF22A-B543-49A4-9E78-56B858AFB0CE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33" name="Text Box 3">
              <a:extLst>
                <a:ext uri="{FF2B5EF4-FFF2-40B4-BE49-F238E27FC236}">
                  <a16:creationId xmlns="" xmlns:a16="http://schemas.microsoft.com/office/drawing/2014/main" id="{71403AA7-9E88-4C81-BF30-5C95630CBA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35" name="21 Conector recto">
              <a:extLst>
                <a:ext uri="{FF2B5EF4-FFF2-40B4-BE49-F238E27FC236}">
                  <a16:creationId xmlns="" xmlns:a16="http://schemas.microsoft.com/office/drawing/2014/main" id="{6C878611-5236-4541-AEAB-BB83D94E3AAF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13">
            <a:extLst>
              <a:ext uri="{FF2B5EF4-FFF2-40B4-BE49-F238E27FC236}">
                <a16:creationId xmlns="" xmlns:a16="http://schemas.microsoft.com/office/drawing/2014/main" id="{95A9AC87-A254-4A73-B958-2231F11A5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098165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8" name="Rectangle 13">
            <a:extLst>
              <a:ext uri="{FF2B5EF4-FFF2-40B4-BE49-F238E27FC236}">
                <a16:creationId xmlns="" xmlns:a16="http://schemas.microsoft.com/office/drawing/2014/main" id="{01657B60-F232-4E2D-A671-4B661354E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098165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1" name="Rectangle 13">
            <a:extLst>
              <a:ext uri="{FF2B5EF4-FFF2-40B4-BE49-F238E27FC236}">
                <a16:creationId xmlns="" xmlns:a16="http://schemas.microsoft.com/office/drawing/2014/main" id="{74858BA1-ED32-4556-87B2-EBD9A5858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841811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42" name="Rectangle 13">
            <a:extLst>
              <a:ext uri="{FF2B5EF4-FFF2-40B4-BE49-F238E27FC236}">
                <a16:creationId xmlns="" xmlns:a16="http://schemas.microsoft.com/office/drawing/2014/main" id="{2038FC92-DC80-4355-ACCD-CA329C80C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43" name="Rectangle 13">
            <a:extLst>
              <a:ext uri="{FF2B5EF4-FFF2-40B4-BE49-F238E27FC236}">
                <a16:creationId xmlns="" xmlns:a16="http://schemas.microsoft.com/office/drawing/2014/main" id="{6F860878-44DF-4DEA-B273-A1CD0E693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4" name="Rectangle 13">
            <a:extLst>
              <a:ext uri="{FF2B5EF4-FFF2-40B4-BE49-F238E27FC236}">
                <a16:creationId xmlns="" xmlns:a16="http://schemas.microsoft.com/office/drawing/2014/main" id="{41B3FAA8-AE5C-4BB4-9948-305FEDC4D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1141278164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48" name="Content Placeholder 13">
            <a:extLst>
              <a:ext uri="{FF2B5EF4-FFF2-40B4-BE49-F238E27FC236}">
                <a16:creationId xmlns="" xmlns:a16="http://schemas.microsoft.com/office/drawing/2014/main" id="{01F0AAF5-76B0-4564-8391-2AD580BFCA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469520"/>
              </p:ext>
            </p:extLst>
          </p:nvPr>
        </p:nvGraphicFramePr>
        <p:xfrm>
          <a:off x="319230" y="1346384"/>
          <a:ext cx="9258602" cy="212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29 Recortar rectángulo de esquina diagonal">
            <a:extLst>
              <a:ext uri="{FF2B5EF4-FFF2-40B4-BE49-F238E27FC236}">
                <a16:creationId xmlns="" xmlns:a16="http://schemas.microsoft.com/office/drawing/2014/main" id="{1CDAF2B3-1BB9-4146-B8E3-8ADD03DAE7C7}"/>
              </a:ext>
            </a:extLst>
          </p:cNvPr>
          <p:cNvSpPr/>
          <p:nvPr/>
        </p:nvSpPr>
        <p:spPr>
          <a:xfrm>
            <a:off x="301625" y="1305578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Los servicios sociales (Los servicios, ayudas o prestaciones de la Diputación foral de Álava en materia social)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6EC39217-4B9E-4DC8-B624-6ACE415A7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1660395"/>
            <a:ext cx="3371273" cy="203200"/>
          </a:xfrm>
          <a:prstGeom prst="rect">
            <a:avLst/>
          </a:prstGeom>
        </p:spPr>
      </p:pic>
      <p:graphicFrame>
        <p:nvGraphicFramePr>
          <p:cNvPr id="34" name="Content Placeholder 13">
            <a:extLst>
              <a:ext uri="{FF2B5EF4-FFF2-40B4-BE49-F238E27FC236}">
                <a16:creationId xmlns="" xmlns:a16="http://schemas.microsoft.com/office/drawing/2014/main" id="{9D796295-63A4-45B4-9BA9-F135D70CF2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0973798"/>
              </p:ext>
            </p:extLst>
          </p:nvPr>
        </p:nvGraphicFramePr>
        <p:xfrm>
          <a:off x="342713" y="3608444"/>
          <a:ext cx="9220574" cy="199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29 Recortar rectángulo de esquina diagonal">
            <a:extLst>
              <a:ext uri="{FF2B5EF4-FFF2-40B4-BE49-F238E27FC236}">
                <a16:creationId xmlns="" xmlns:a16="http://schemas.microsoft.com/office/drawing/2014/main" id="{CF05A842-D219-406B-99AB-7D67FA67943A}"/>
              </a:ext>
            </a:extLst>
          </p:cNvPr>
          <p:cNvSpPr/>
          <p:nvPr/>
        </p:nvSpPr>
        <p:spPr>
          <a:xfrm>
            <a:off x="236536" y="3532381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Las ayudas a las personas con dependencia y/o discapacidad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FC396E35-AA68-4522-ADC2-BA2DD6EBB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3671336"/>
            <a:ext cx="3371273" cy="203200"/>
          </a:xfrm>
          <a:prstGeom prst="rect">
            <a:avLst/>
          </a:prstGeom>
        </p:spPr>
      </p:pic>
      <p:grpSp>
        <p:nvGrpSpPr>
          <p:cNvPr id="25" name="34 Grupo">
            <a:extLst>
              <a:ext uri="{FF2B5EF4-FFF2-40B4-BE49-F238E27FC236}">
                <a16:creationId xmlns="" xmlns:a16="http://schemas.microsoft.com/office/drawing/2014/main" id="{C7FA2673-EB2F-44CF-A7D4-EF9FAE1DCAD0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6" name="Text Box 3">
              <a:extLst>
                <a:ext uri="{FF2B5EF4-FFF2-40B4-BE49-F238E27FC236}">
                  <a16:creationId xmlns="" xmlns:a16="http://schemas.microsoft.com/office/drawing/2014/main" id="{3B1DC873-DB45-4773-8F08-20D822F1CE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8" name="21 Conector recto">
              <a:extLst>
                <a:ext uri="{FF2B5EF4-FFF2-40B4-BE49-F238E27FC236}">
                  <a16:creationId xmlns="" xmlns:a16="http://schemas.microsoft.com/office/drawing/2014/main" id="{C4C21068-4249-4CB2-A73A-C4DAD94D98AF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834E03BC-E7C0-456F-8703-4535B2E21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205742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42" name="Rectangle 13">
            <a:extLst>
              <a:ext uri="{FF2B5EF4-FFF2-40B4-BE49-F238E27FC236}">
                <a16:creationId xmlns="" xmlns:a16="http://schemas.microsoft.com/office/drawing/2014/main" id="{4348E0E7-ACBE-4F59-AFB7-D0A6EFF8E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205742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3" name="Rectangle 13">
            <a:extLst>
              <a:ext uri="{FF2B5EF4-FFF2-40B4-BE49-F238E27FC236}">
                <a16:creationId xmlns="" xmlns:a16="http://schemas.microsoft.com/office/drawing/2014/main" id="{5C386D6C-B3C1-4697-BDB2-B445451A1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949388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44" name="Rectangle 13">
            <a:extLst>
              <a:ext uri="{FF2B5EF4-FFF2-40B4-BE49-F238E27FC236}">
                <a16:creationId xmlns="" xmlns:a16="http://schemas.microsoft.com/office/drawing/2014/main" id="{44165C15-0A50-4C92-9135-1E19E32F9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45" name="Rectangle 13">
            <a:extLst>
              <a:ext uri="{FF2B5EF4-FFF2-40B4-BE49-F238E27FC236}">
                <a16:creationId xmlns="" xmlns:a16="http://schemas.microsoft.com/office/drawing/2014/main" id="{D15F4BCB-4B89-4565-98AE-A417308D6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="" xmlns:a16="http://schemas.microsoft.com/office/drawing/2014/main" id="{B3C5846E-28BE-4418-9401-34E875EF5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342338058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 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4" name="34 Grupo">
            <a:extLst>
              <a:ext uri="{FF2B5EF4-FFF2-40B4-BE49-F238E27FC236}">
                <a16:creationId xmlns="" xmlns:a16="http://schemas.microsoft.com/office/drawing/2014/main" id="{B1AD9926-8749-4DD6-AF0B-6D3DE392D56C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7" name="Text Box 3">
              <a:extLst>
                <a:ext uri="{FF2B5EF4-FFF2-40B4-BE49-F238E27FC236}">
                  <a16:creationId xmlns="" xmlns:a16="http://schemas.microsoft.com/office/drawing/2014/main" id="{F7529828-5853-4BE7-B35D-5FCCF8661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9" name="21 Conector recto">
              <a:extLst>
                <a:ext uri="{FF2B5EF4-FFF2-40B4-BE49-F238E27FC236}">
                  <a16:creationId xmlns="" xmlns:a16="http://schemas.microsoft.com/office/drawing/2014/main" id="{0768257A-C3EE-4CA1-8D4B-8BD7D38BAA63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3" name="Content Placeholder 13">
            <a:extLst>
              <a:ext uri="{FF2B5EF4-FFF2-40B4-BE49-F238E27FC236}">
                <a16:creationId xmlns="" xmlns:a16="http://schemas.microsoft.com/office/drawing/2014/main" id="{8F3176E5-4FC2-4C5A-9E36-AD0D461665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293764"/>
              </p:ext>
            </p:extLst>
          </p:nvPr>
        </p:nvGraphicFramePr>
        <p:xfrm>
          <a:off x="342713" y="1352658"/>
          <a:ext cx="9220574" cy="1992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29 Recortar rectángulo de esquina diagonal">
            <a:extLst>
              <a:ext uri="{FF2B5EF4-FFF2-40B4-BE49-F238E27FC236}">
                <a16:creationId xmlns="" xmlns:a16="http://schemas.microsoft.com/office/drawing/2014/main" id="{FCE7B4D8-A3BA-4A56-828B-1B43F64AFBE1}"/>
              </a:ext>
            </a:extLst>
          </p:cNvPr>
          <p:cNvSpPr/>
          <p:nvPr/>
        </p:nvSpPr>
        <p:spPr>
          <a:xfrm>
            <a:off x="236536" y="1278555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seguimiento y control del fraude fiscal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="" xmlns:a16="http://schemas.microsoft.com/office/drawing/2014/main" id="{596DBB91-3E41-4A83-8C81-049913480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1409361"/>
            <a:ext cx="3371273" cy="203200"/>
          </a:xfrm>
          <a:prstGeom prst="rect">
            <a:avLst/>
          </a:prstGeom>
        </p:spPr>
      </p:pic>
      <p:graphicFrame>
        <p:nvGraphicFramePr>
          <p:cNvPr id="34" name="Content Placeholder 13">
            <a:extLst>
              <a:ext uri="{FF2B5EF4-FFF2-40B4-BE49-F238E27FC236}">
                <a16:creationId xmlns="" xmlns:a16="http://schemas.microsoft.com/office/drawing/2014/main" id="{7DD50BD5-C465-4872-9766-F0FF51E338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132310"/>
              </p:ext>
            </p:extLst>
          </p:nvPr>
        </p:nvGraphicFramePr>
        <p:xfrm>
          <a:off x="342713" y="3621507"/>
          <a:ext cx="9220574" cy="2029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9" name="Imagen 48">
            <a:extLst>
              <a:ext uri="{FF2B5EF4-FFF2-40B4-BE49-F238E27FC236}">
                <a16:creationId xmlns="" xmlns:a16="http://schemas.microsoft.com/office/drawing/2014/main" id="{B5F94E57-2107-4C8F-84C6-BD10F119C5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3685854"/>
            <a:ext cx="3371273" cy="203200"/>
          </a:xfrm>
          <a:prstGeom prst="rect">
            <a:avLst/>
          </a:prstGeom>
        </p:spPr>
      </p:pic>
      <p:sp>
        <p:nvSpPr>
          <p:cNvPr id="50" name="29 Recortar rectángulo de esquina diagonal">
            <a:extLst>
              <a:ext uri="{FF2B5EF4-FFF2-40B4-BE49-F238E27FC236}">
                <a16:creationId xmlns="" xmlns:a16="http://schemas.microsoft.com/office/drawing/2014/main" id="{F1908C68-7186-4455-ACEB-2D021D417553}"/>
              </a:ext>
            </a:extLst>
          </p:cNvPr>
          <p:cNvSpPr/>
          <p:nvPr/>
        </p:nvSpPr>
        <p:spPr>
          <a:xfrm>
            <a:off x="236536" y="3532068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tren de alta velocidad</a:t>
            </a:r>
          </a:p>
        </p:txBody>
      </p:sp>
      <p:sp>
        <p:nvSpPr>
          <p:cNvPr id="26" name="Rectangle 13">
            <a:extLst>
              <a:ext uri="{FF2B5EF4-FFF2-40B4-BE49-F238E27FC236}">
                <a16:creationId xmlns="" xmlns:a16="http://schemas.microsoft.com/office/drawing/2014/main" id="{57F6B924-B05A-4933-A113-93DAF01D2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098165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1" name="Rectangle 13">
            <a:extLst>
              <a:ext uri="{FF2B5EF4-FFF2-40B4-BE49-F238E27FC236}">
                <a16:creationId xmlns="" xmlns:a16="http://schemas.microsoft.com/office/drawing/2014/main" id="{AD84210E-274A-41EC-8200-B701D6E51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098165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1" name="Rectangle 13">
            <a:extLst>
              <a:ext uri="{FF2B5EF4-FFF2-40B4-BE49-F238E27FC236}">
                <a16:creationId xmlns="" xmlns:a16="http://schemas.microsoft.com/office/drawing/2014/main" id="{0FB1581B-ADCE-410C-9DA6-3BCFEE5E8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841811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42" name="Rectangle 13">
            <a:extLst>
              <a:ext uri="{FF2B5EF4-FFF2-40B4-BE49-F238E27FC236}">
                <a16:creationId xmlns="" xmlns:a16="http://schemas.microsoft.com/office/drawing/2014/main" id="{AC2D59D1-3FDC-402E-A7F5-793A64109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43" name="Rectangle 13">
            <a:extLst>
              <a:ext uri="{FF2B5EF4-FFF2-40B4-BE49-F238E27FC236}">
                <a16:creationId xmlns="" xmlns:a16="http://schemas.microsoft.com/office/drawing/2014/main" id="{F0D39ED0-18BA-41D1-9F65-88751914D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4" name="Rectangle 13">
            <a:extLst>
              <a:ext uri="{FF2B5EF4-FFF2-40B4-BE49-F238E27FC236}">
                <a16:creationId xmlns="" xmlns:a16="http://schemas.microsoft.com/office/drawing/2014/main" id="{2D7C6A50-A605-42E5-B382-9C197E51E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863455619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7 Rectángulo">
            <a:extLst>
              <a:ext uri="{FF2B5EF4-FFF2-40B4-BE49-F238E27FC236}">
                <a16:creationId xmlns="" xmlns:a16="http://schemas.microsoft.com/office/drawing/2014/main" id="{09367AD4-98EC-44DE-A27E-EE94370DAE4C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B.3.1. Valoración pormenorizada de la Diputación Foral de Álava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="" xmlns:a16="http://schemas.microsoft.com/office/drawing/2014/main" id="{D1622842-5FCC-4AFD-94A5-152E7D9F132B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VALORE POR FAVOR LA LABOR DE LA DIPUTACIÓN FORAL DE ÁLAVA EN LOS SIGUIENTES ÁMBITOS QUE LE VOY A CITAR A CONTINUACIÓN</a:t>
            </a:r>
          </a:p>
        </p:txBody>
      </p:sp>
      <p:sp>
        <p:nvSpPr>
          <p:cNvPr id="23" name="16 Rectángulo">
            <a:extLst>
              <a:ext uri="{FF2B5EF4-FFF2-40B4-BE49-F238E27FC236}">
                <a16:creationId xmlns="" xmlns:a16="http://schemas.microsoft.com/office/drawing/2014/main" id="{1533CD74-F5F8-453B-89F4-4619167429EE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aphicFrame>
        <p:nvGraphicFramePr>
          <p:cNvPr id="34" name="Content Placeholder 13">
            <a:extLst>
              <a:ext uri="{FF2B5EF4-FFF2-40B4-BE49-F238E27FC236}">
                <a16:creationId xmlns="" xmlns:a16="http://schemas.microsoft.com/office/drawing/2014/main" id="{E5BAC8B7-F6F0-4330-A779-DA944F14F8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321409"/>
              </p:ext>
            </p:extLst>
          </p:nvPr>
        </p:nvGraphicFramePr>
        <p:xfrm>
          <a:off x="357259" y="1351724"/>
          <a:ext cx="9220574" cy="195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9" name="29 Recortar rectángulo de esquina diagonal">
            <a:extLst>
              <a:ext uri="{FF2B5EF4-FFF2-40B4-BE49-F238E27FC236}">
                <a16:creationId xmlns="" xmlns:a16="http://schemas.microsoft.com/office/drawing/2014/main" id="{00097E6C-8053-4081-9D09-01D26E6170E6}"/>
              </a:ext>
            </a:extLst>
          </p:cNvPr>
          <p:cNvSpPr/>
          <p:nvPr/>
        </p:nvSpPr>
        <p:spPr>
          <a:xfrm>
            <a:off x="282716" y="1309907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La promoción económica y el empleo</a:t>
            </a:r>
          </a:p>
        </p:txBody>
      </p:sp>
      <p:pic>
        <p:nvPicPr>
          <p:cNvPr id="51" name="Imagen 50">
            <a:extLst>
              <a:ext uri="{FF2B5EF4-FFF2-40B4-BE49-F238E27FC236}">
                <a16:creationId xmlns="" xmlns:a16="http://schemas.microsoft.com/office/drawing/2014/main" id="{4F2A500A-0698-4502-971E-D3645714EF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1398225"/>
            <a:ext cx="3371273" cy="203200"/>
          </a:xfrm>
          <a:prstGeom prst="rect">
            <a:avLst/>
          </a:prstGeom>
        </p:spPr>
      </p:pic>
      <p:graphicFrame>
        <p:nvGraphicFramePr>
          <p:cNvPr id="53" name="Content Placeholder 13">
            <a:extLst>
              <a:ext uri="{FF2B5EF4-FFF2-40B4-BE49-F238E27FC236}">
                <a16:creationId xmlns="" xmlns:a16="http://schemas.microsoft.com/office/drawing/2014/main" id="{5B16BED4-E7CD-4A84-B3FC-C2D9D230BC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169560"/>
              </p:ext>
            </p:extLst>
          </p:nvPr>
        </p:nvGraphicFramePr>
        <p:xfrm>
          <a:off x="350050" y="3613865"/>
          <a:ext cx="9220574" cy="1932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8" name="29 Recortar rectángulo de esquina diagonal">
            <a:extLst>
              <a:ext uri="{FF2B5EF4-FFF2-40B4-BE49-F238E27FC236}">
                <a16:creationId xmlns="" xmlns:a16="http://schemas.microsoft.com/office/drawing/2014/main" id="{DB78890E-0587-412D-97CA-784DFF65DA8D}"/>
              </a:ext>
            </a:extLst>
          </p:cNvPr>
          <p:cNvSpPr/>
          <p:nvPr/>
        </p:nvSpPr>
        <p:spPr>
          <a:xfrm>
            <a:off x="243873" y="3608388"/>
            <a:ext cx="9331325" cy="418890"/>
          </a:xfrm>
          <a:prstGeom prst="snip2Diag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200" b="1" kern="0" dirty="0">
                <a:solidFill>
                  <a:srgbClr val="1F497D">
                    <a:lumMod val="50000"/>
                  </a:srgbClr>
                </a:solidFill>
                <a:latin typeface="Century Gothic" pitchFamily="34" charset="0"/>
              </a:rPr>
              <a:t>El seguimiento y control de las ayudas sociales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="" xmlns:a16="http://schemas.microsoft.com/office/drawing/2014/main" id="{A3FE9906-EC01-45CF-A1CD-EAE80E7856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18" t="6313" r="18801" b="82199"/>
          <a:stretch/>
        </p:blipFill>
        <p:spPr>
          <a:xfrm>
            <a:off x="6012872" y="3703993"/>
            <a:ext cx="3371273" cy="203200"/>
          </a:xfrm>
          <a:prstGeom prst="rect">
            <a:avLst/>
          </a:prstGeom>
        </p:spPr>
      </p:pic>
      <p:grpSp>
        <p:nvGrpSpPr>
          <p:cNvPr id="26" name="34 Grupo">
            <a:extLst>
              <a:ext uri="{FF2B5EF4-FFF2-40B4-BE49-F238E27FC236}">
                <a16:creationId xmlns="" xmlns:a16="http://schemas.microsoft.com/office/drawing/2014/main" id="{4B9D12DC-3735-40DF-9511-42ADF733D3BF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8" name="Text Box 3">
              <a:extLst>
                <a:ext uri="{FF2B5EF4-FFF2-40B4-BE49-F238E27FC236}">
                  <a16:creationId xmlns="" xmlns:a16="http://schemas.microsoft.com/office/drawing/2014/main" id="{FE7B39D6-97A5-4D2C-93EC-616A28107D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30" name="21 Conector recto">
              <a:extLst>
                <a:ext uri="{FF2B5EF4-FFF2-40B4-BE49-F238E27FC236}">
                  <a16:creationId xmlns="" xmlns:a16="http://schemas.microsoft.com/office/drawing/2014/main" id="{12ACCC4C-DC3B-46B3-A922-20A9AC60219D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13">
            <a:extLst>
              <a:ext uri="{FF2B5EF4-FFF2-40B4-BE49-F238E27FC236}">
                <a16:creationId xmlns="" xmlns:a16="http://schemas.microsoft.com/office/drawing/2014/main" id="{3DF2F78B-DFD0-4FF3-814E-991EBCC26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3098165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5" name="Rectangle 13">
            <a:extLst>
              <a:ext uri="{FF2B5EF4-FFF2-40B4-BE49-F238E27FC236}">
                <a16:creationId xmlns="" xmlns:a16="http://schemas.microsoft.com/office/drawing/2014/main" id="{1451CAEF-5723-4CD0-8E89-D95A4611F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3098165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6" name="Rectangle 13">
            <a:extLst>
              <a:ext uri="{FF2B5EF4-FFF2-40B4-BE49-F238E27FC236}">
                <a16:creationId xmlns="" xmlns:a16="http://schemas.microsoft.com/office/drawing/2014/main" id="{098D1A20-535D-45E7-933E-3CD5FAAC6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2841811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37" name="Rectangle 13">
            <a:extLst>
              <a:ext uri="{FF2B5EF4-FFF2-40B4-BE49-F238E27FC236}">
                <a16:creationId xmlns="" xmlns:a16="http://schemas.microsoft.com/office/drawing/2014/main" id="{49F07995-008E-42E7-A025-C848F5439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799" y="5348306"/>
            <a:ext cx="1842363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38" name="Rectangle 13">
            <a:extLst>
              <a:ext uri="{FF2B5EF4-FFF2-40B4-BE49-F238E27FC236}">
                <a16:creationId xmlns="" xmlns:a16="http://schemas.microsoft.com/office/drawing/2014/main" id="{B5D51247-08E7-49B2-A221-E2770EC75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0" y="5348306"/>
            <a:ext cx="575534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41" name="Rectangle 13">
            <a:extLst>
              <a:ext uri="{FF2B5EF4-FFF2-40B4-BE49-F238E27FC236}">
                <a16:creationId xmlns="" xmlns:a16="http://schemas.microsoft.com/office/drawing/2014/main" id="{26DB5E3D-74CC-4F08-8561-EC72BCF8E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46" y="5091952"/>
            <a:ext cx="636399" cy="430307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364325050"/>
      </p:ext>
    </p:extLst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A7162A3-02D9-416E-A368-B8F162032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3415" y="744744"/>
            <a:ext cx="4676194" cy="1155637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B.3.1. Valoración pormenorizada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dirty="0">
                <a:solidFill>
                  <a:srgbClr val="4BACC6">
                    <a:lumMod val="60000"/>
                    <a:lumOff val="40000"/>
                  </a:srgbClr>
                </a:solidFill>
                <a:latin typeface="Century Gothic" pitchFamily="34" charset="0"/>
              </a:rPr>
              <a:t>B.3.2. Valoración global</a:t>
            </a:r>
          </a:p>
        </p:txBody>
      </p:sp>
    </p:spTree>
    <p:extLst>
      <p:ext uri="{BB962C8B-B14F-4D97-AF65-F5344CB8AC3E}">
        <p14:creationId xmlns:p14="http://schemas.microsoft.com/office/powerpoint/2010/main" val="1029574225"/>
      </p:ext>
    </p:extLst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6 Rectángulo">
            <a:extLst>
              <a:ext uri="{FF2B5EF4-FFF2-40B4-BE49-F238E27FC236}">
                <a16:creationId xmlns="" xmlns:a16="http://schemas.microsoft.com/office/drawing/2014/main" id="{38AAE303-D7C0-4EAF-81C9-805963794509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sp>
        <p:nvSpPr>
          <p:cNvPr id="13898808" name="Rectangle 56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s-E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B.3.2. Valoración global de la Diputación Foral de Álava</a:t>
            </a:r>
          </a:p>
        </p:txBody>
      </p:sp>
      <p:graphicFrame>
        <p:nvGraphicFramePr>
          <p:cNvPr id="6" name="Object 10">
            <a:extLst>
              <a:ext uri="{FF2B5EF4-FFF2-40B4-BE49-F238E27FC236}">
                <a16:creationId xmlns="" xmlns:a16="http://schemas.microsoft.com/office/drawing/2014/main" id="{5E0AA13B-843A-415F-937E-13F13557BF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061549"/>
              </p:ext>
            </p:extLst>
          </p:nvPr>
        </p:nvGraphicFramePr>
        <p:xfrm>
          <a:off x="1173991" y="1179549"/>
          <a:ext cx="5155477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FE6CC7E4-C594-4C81-9F82-49C8AF8B35A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16753" y="2354529"/>
            <a:ext cx="1377061" cy="1155845"/>
          </a:xfrm>
          <a:prstGeom prst="rect">
            <a:avLst/>
          </a:prstGeom>
        </p:spPr>
      </p:pic>
      <p:pic>
        <p:nvPicPr>
          <p:cNvPr id="14631940" name="Picture 4" descr="Resultado de imagen de icono diputaciÃ³n">
            <a:extLst>
              <a:ext uri="{FF2B5EF4-FFF2-40B4-BE49-F238E27FC236}">
                <a16:creationId xmlns="" xmlns:a16="http://schemas.microsoft.com/office/drawing/2014/main" id="{A654EEE2-661C-4477-8FB5-0073A9868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86" y="2838049"/>
            <a:ext cx="594472" cy="5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">
            <a:extLst>
              <a:ext uri="{FF2B5EF4-FFF2-40B4-BE49-F238E27FC236}">
                <a16:creationId xmlns="" xmlns:a16="http://schemas.microsoft.com/office/drawing/2014/main" id="{4148B352-24FF-43E4-B111-8AD100E0F9FD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Y EN LÍNEAS GENERALES, ¿CÓMO VALORA VD. LA GESTIÓN DE LA DIPUTACIÓN FORAL DE ÁLAVA?</a:t>
            </a:r>
          </a:p>
        </p:txBody>
      </p:sp>
      <p:grpSp>
        <p:nvGrpSpPr>
          <p:cNvPr id="14" name="Gruppieren 423">
            <a:extLst>
              <a:ext uri="{FF2B5EF4-FFF2-40B4-BE49-F238E27FC236}">
                <a16:creationId xmlns="" xmlns:a16="http://schemas.microsoft.com/office/drawing/2014/main" id="{CD5E38E9-6B65-46A0-A832-E585F9AA60EB}"/>
              </a:ext>
            </a:extLst>
          </p:cNvPr>
          <p:cNvGrpSpPr/>
          <p:nvPr>
            <p:custDataLst>
              <p:tags r:id="rId1"/>
            </p:custDataLst>
          </p:nvPr>
        </p:nvGrpSpPr>
        <p:grpSpPr bwMode="gray">
          <a:xfrm>
            <a:off x="6603630" y="1266718"/>
            <a:ext cx="864000" cy="864000"/>
            <a:chOff x="7556059" y="2277363"/>
            <a:chExt cx="1180686" cy="1180686"/>
          </a:xfrm>
        </p:grpSpPr>
        <p:sp>
          <p:nvSpPr>
            <p:cNvPr id="15" name="Stern mit 16 Zacken 424">
              <a:extLst>
                <a:ext uri="{FF2B5EF4-FFF2-40B4-BE49-F238E27FC236}">
                  <a16:creationId xmlns="" xmlns:a16="http://schemas.microsoft.com/office/drawing/2014/main" id="{F7B8BBBA-7067-4E98-98A0-BB0723661134}"/>
                </a:ext>
              </a:extLst>
            </p:cNvPr>
            <p:cNvSpPr/>
            <p:nvPr/>
          </p:nvSpPr>
          <p:spPr bwMode="gray">
            <a:xfrm>
              <a:off x="7556059" y="2277363"/>
              <a:ext cx="1180686" cy="1180686"/>
            </a:xfrm>
            <a:prstGeom prst="star16">
              <a:avLst>
                <a:gd name="adj" fmla="val 44087"/>
              </a:avLst>
            </a:prstGeom>
            <a:solidFill>
              <a:srgbClr val="254061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6" name="Ellipse 425">
              <a:extLst>
                <a:ext uri="{FF2B5EF4-FFF2-40B4-BE49-F238E27FC236}">
                  <a16:creationId xmlns="" xmlns:a16="http://schemas.microsoft.com/office/drawing/2014/main" id="{15DFA4B2-8BE7-4C46-909E-03CA6F315139}"/>
                </a:ext>
              </a:extLst>
            </p:cNvPr>
            <p:cNvSpPr/>
            <p:nvPr/>
          </p:nvSpPr>
          <p:spPr bwMode="gray">
            <a:xfrm>
              <a:off x="7729083" y="2450387"/>
              <a:ext cx="834638" cy="834638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7" name="Ellipse 426">
              <a:extLst>
                <a:ext uri="{FF2B5EF4-FFF2-40B4-BE49-F238E27FC236}">
                  <a16:creationId xmlns="" xmlns:a16="http://schemas.microsoft.com/office/drawing/2014/main" id="{8B91CC73-302F-40AE-812C-CB695876973D}"/>
                </a:ext>
              </a:extLst>
            </p:cNvPr>
            <p:cNvSpPr/>
            <p:nvPr/>
          </p:nvSpPr>
          <p:spPr bwMode="gray">
            <a:xfrm>
              <a:off x="7771220" y="2492524"/>
              <a:ext cx="750364" cy="750364"/>
            </a:xfrm>
            <a:prstGeom prst="ellipse">
              <a:avLst/>
            </a:prstGeom>
            <a:solidFill>
              <a:srgbClr val="254061"/>
            </a:solidFill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itchFamily="34" charset="0"/>
                </a:rPr>
                <a:t>47%</a:t>
              </a:r>
            </a:p>
          </p:txBody>
        </p:sp>
      </p:grpSp>
      <p:sp>
        <p:nvSpPr>
          <p:cNvPr id="18" name="23 CuadroTexto">
            <a:extLst>
              <a:ext uri="{FF2B5EF4-FFF2-40B4-BE49-F238E27FC236}">
                <a16:creationId xmlns="" xmlns:a16="http://schemas.microsoft.com/office/drawing/2014/main" id="{64EE611A-0F1F-4C2F-9698-7A0F0F9F5B86}"/>
              </a:ext>
            </a:extLst>
          </p:cNvPr>
          <p:cNvSpPr txBox="1"/>
          <p:nvPr/>
        </p:nvSpPr>
        <p:spPr bwMode="gray">
          <a:xfrm>
            <a:off x="4939555" y="1529442"/>
            <a:ext cx="1334073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>
              <a:spcBef>
                <a:spcPts val="600"/>
              </a:spcBef>
              <a:buNone/>
            </a:pPr>
            <a:r>
              <a:rPr lang="es-ES" sz="1100" b="1" dirty="0">
                <a:latin typeface="Century Gothic" pitchFamily="34" charset="0"/>
              </a:rPr>
              <a:t>MUY + BASTANTE POSITIVAMENTE</a:t>
            </a:r>
          </a:p>
        </p:txBody>
      </p:sp>
      <p:sp>
        <p:nvSpPr>
          <p:cNvPr id="19" name="26 Cheurón">
            <a:extLst>
              <a:ext uri="{FF2B5EF4-FFF2-40B4-BE49-F238E27FC236}">
                <a16:creationId xmlns="" xmlns:a16="http://schemas.microsoft.com/office/drawing/2014/main" id="{E22FC628-9E16-48D6-A895-899D96F752A1}"/>
              </a:ext>
            </a:extLst>
          </p:cNvPr>
          <p:cNvSpPr/>
          <p:nvPr/>
        </p:nvSpPr>
        <p:spPr bwMode="auto">
          <a:xfrm rot="10800000" flipH="1">
            <a:off x="6364951" y="1550895"/>
            <a:ext cx="147357" cy="298594"/>
          </a:xfrm>
          <a:prstGeom prst="chevron">
            <a:avLst/>
          </a:prstGeom>
          <a:solidFill>
            <a:srgbClr val="25406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621866"/>
      </p:ext>
    </p:extLst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7 Rectángulo">
            <a:extLst>
              <a:ext uri="{FF2B5EF4-FFF2-40B4-BE49-F238E27FC236}">
                <a16:creationId xmlns="" xmlns:a16="http://schemas.microsoft.com/office/drawing/2014/main" id="{2F505A85-3155-4A03-A369-62E157946A34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B.3.2. Valoración global de la Diputación Foral de Álava</a:t>
            </a:r>
          </a:p>
        </p:txBody>
      </p:sp>
      <p:sp>
        <p:nvSpPr>
          <p:cNvPr id="19" name="16 Rectángulo">
            <a:extLst>
              <a:ext uri="{FF2B5EF4-FFF2-40B4-BE49-F238E27FC236}">
                <a16:creationId xmlns="" xmlns:a16="http://schemas.microsoft.com/office/drawing/2014/main" id="{17C9B391-B1E1-4221-881A-32657AB0EF9B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0" name="34 Grupo">
            <a:extLst>
              <a:ext uri="{FF2B5EF4-FFF2-40B4-BE49-F238E27FC236}">
                <a16:creationId xmlns="" xmlns:a16="http://schemas.microsoft.com/office/drawing/2014/main" id="{DA3C9FD7-19D5-44A9-9F83-6329C27A0167}"/>
              </a:ext>
            </a:extLst>
          </p:cNvPr>
          <p:cNvGrpSpPr/>
          <p:nvPr/>
        </p:nvGrpSpPr>
        <p:grpSpPr>
          <a:xfrm>
            <a:off x="343384" y="5963857"/>
            <a:ext cx="9000000" cy="294068"/>
            <a:chOff x="343384" y="6410011"/>
            <a:chExt cx="9000000" cy="294068"/>
          </a:xfrm>
        </p:grpSpPr>
        <p:sp>
          <p:nvSpPr>
            <p:cNvPr id="21" name="Text Box 3">
              <a:extLst>
                <a:ext uri="{FF2B5EF4-FFF2-40B4-BE49-F238E27FC236}">
                  <a16:creationId xmlns="" xmlns:a16="http://schemas.microsoft.com/office/drawing/2014/main" id="{8903550D-24F5-4684-BCE8-DCDE369B43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3" name="21 Conector recto">
              <a:extLst>
                <a:ext uri="{FF2B5EF4-FFF2-40B4-BE49-F238E27FC236}">
                  <a16:creationId xmlns="" xmlns:a16="http://schemas.microsoft.com/office/drawing/2014/main" id="{FC399489-0844-4024-AFB0-33DB1B8DE7CB}"/>
                </a:ext>
              </a:extLst>
            </p:cNvPr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4" name="Object 3">
            <a:extLst>
              <a:ext uri="{FF2B5EF4-FFF2-40B4-BE49-F238E27FC236}">
                <a16:creationId xmlns="" xmlns:a16="http://schemas.microsoft.com/office/drawing/2014/main" id="{194E4145-4F30-448B-83EC-36B7BDA044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055016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Object 3">
            <a:extLst>
              <a:ext uri="{FF2B5EF4-FFF2-40B4-BE49-F238E27FC236}">
                <a16:creationId xmlns="" xmlns:a16="http://schemas.microsoft.com/office/drawing/2014/main" id="{A784E9A6-16FE-489C-A91E-B67EDF903B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498622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Rectangle 13">
            <a:extLst>
              <a:ext uri="{FF2B5EF4-FFF2-40B4-BE49-F238E27FC236}">
                <a16:creationId xmlns="" xmlns:a16="http://schemas.microsoft.com/office/drawing/2014/main" id="{19381966-55BE-4716-A11F-0BC0D9446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1" name="Text Box 2">
            <a:extLst>
              <a:ext uri="{FF2B5EF4-FFF2-40B4-BE49-F238E27FC236}">
                <a16:creationId xmlns="" xmlns:a16="http://schemas.microsoft.com/office/drawing/2014/main" id="{89EBE0F0-5D7B-4FAC-AD1F-DE4252E814E7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="" xmlns:a16="http://schemas.microsoft.com/office/drawing/2014/main" id="{2B34D797-B99E-4050-B27E-7D8915D7D731}"/>
              </a:ext>
            </a:extLst>
          </p:cNvPr>
          <p:cNvCxnSpPr/>
          <p:nvPr/>
        </p:nvCxnSpPr>
        <p:spPr bwMode="auto">
          <a:xfrm>
            <a:off x="493059" y="2940419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ector recto 33">
            <a:extLst>
              <a:ext uri="{FF2B5EF4-FFF2-40B4-BE49-F238E27FC236}">
                <a16:creationId xmlns="" xmlns:a16="http://schemas.microsoft.com/office/drawing/2014/main" id="{335DB374-FAE9-43EB-8BA6-833BA6F8B7D5}"/>
              </a:ext>
            </a:extLst>
          </p:cNvPr>
          <p:cNvCxnSpPr/>
          <p:nvPr/>
        </p:nvCxnSpPr>
        <p:spPr bwMode="auto">
          <a:xfrm>
            <a:off x="493059" y="2008090"/>
            <a:ext cx="8946776" cy="0"/>
          </a:xfrm>
          <a:prstGeom prst="line">
            <a:avLst/>
          </a:prstGeom>
          <a:noFill/>
          <a:ln w="3175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 Box 3">
            <a:extLst>
              <a:ext uri="{FF2B5EF4-FFF2-40B4-BE49-F238E27FC236}">
                <a16:creationId xmlns="" xmlns:a16="http://schemas.microsoft.com/office/drawing/2014/main" id="{4A9006BA-5AFC-4645-BCCD-E63EC8D59505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Y EN LÍNEAS GENERALES, ¿CÓMO VALORA VD. LA GESTIÓN DE LA DIPUTACIÓN FORAL DE ÁLAVA? </a:t>
            </a:r>
          </a:p>
        </p:txBody>
      </p:sp>
      <p:sp>
        <p:nvSpPr>
          <p:cNvPr id="26" name="Rectangle 13">
            <a:extLst>
              <a:ext uri="{FF2B5EF4-FFF2-40B4-BE49-F238E27FC236}">
                <a16:creationId xmlns="" xmlns:a16="http://schemas.microsoft.com/office/drawing/2014/main" id="{C92113CE-4B01-4EA0-8341-4C61F48F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83" y="1610431"/>
            <a:ext cx="1257952" cy="297880"/>
          </a:xfrm>
          <a:prstGeom prst="foldedCorner">
            <a:avLst/>
          </a:prstGeom>
          <a:solidFill>
            <a:srgbClr val="384766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TOTAL</a:t>
            </a:r>
          </a:p>
        </p:txBody>
      </p:sp>
      <p:sp>
        <p:nvSpPr>
          <p:cNvPr id="27" name="Rectangle 13">
            <a:extLst>
              <a:ext uri="{FF2B5EF4-FFF2-40B4-BE49-F238E27FC236}">
                <a16:creationId xmlns="" xmlns:a16="http://schemas.microsoft.com/office/drawing/2014/main" id="{ADD69DEE-9897-4DCF-8F3D-69D3D9CE398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2580" y="2359484"/>
            <a:ext cx="858520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b="1" kern="0" dirty="0">
                <a:solidFill>
                  <a:schemeClr val="bg1"/>
                </a:solidFill>
                <a:latin typeface="Century Gothic" pitchFamily="34" charset="0"/>
              </a:rPr>
              <a:t>Sexo</a:t>
            </a:r>
          </a:p>
        </p:txBody>
      </p:sp>
      <p:sp>
        <p:nvSpPr>
          <p:cNvPr id="28" name="Rectangle 13">
            <a:extLst>
              <a:ext uri="{FF2B5EF4-FFF2-40B4-BE49-F238E27FC236}">
                <a16:creationId xmlns="" xmlns:a16="http://schemas.microsoft.com/office/drawing/2014/main" id="{144A68B8-A6EF-4216-858C-97C2E4D7434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72407" y="4259018"/>
            <a:ext cx="2768491" cy="195162"/>
          </a:xfrm>
          <a:prstGeom prst="foldedCorner">
            <a:avLst/>
          </a:prstGeom>
          <a:solidFill>
            <a:srgbClr val="4E637D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noAutofit/>
          </a:bodyPr>
          <a:lstStyle/>
          <a:p>
            <a:pPr marL="4763" marR="0" lvl="0" indent="0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lang="es-ES" sz="900" b="1" kern="0" dirty="0">
                <a:solidFill>
                  <a:schemeClr val="bg1"/>
                </a:solidFill>
                <a:latin typeface="Century Gothic" pitchFamily="34" charset="0"/>
              </a:rPr>
              <a:t>Edad</a:t>
            </a:r>
          </a:p>
        </p:txBody>
      </p:sp>
      <p:sp>
        <p:nvSpPr>
          <p:cNvPr id="38" name="18 Rectángulo">
            <a:extLst>
              <a:ext uri="{FF2B5EF4-FFF2-40B4-BE49-F238E27FC236}">
                <a16:creationId xmlns="" xmlns:a16="http://schemas.microsoft.com/office/drawing/2014/main" id="{384070AE-57A0-4263-B938-0C777224556C}"/>
              </a:ext>
            </a:extLst>
          </p:cNvPr>
          <p:cNvSpPr/>
          <p:nvPr/>
        </p:nvSpPr>
        <p:spPr>
          <a:xfrm>
            <a:off x="7563466" y="1568819"/>
            <a:ext cx="516835" cy="4123769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9" name="Tabla 38">
            <a:extLst>
              <a:ext uri="{FF2B5EF4-FFF2-40B4-BE49-F238E27FC236}">
                <a16:creationId xmlns="" xmlns:a16="http://schemas.microsoft.com/office/drawing/2014/main" id="{0D6359EC-806B-4FFB-8476-EC427A2BD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751082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447840"/>
      </p:ext>
    </p:extLst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16 Rectángulo">
            <a:extLst>
              <a:ext uri="{FF2B5EF4-FFF2-40B4-BE49-F238E27FC236}">
                <a16:creationId xmlns="" xmlns:a16="http://schemas.microsoft.com/office/drawing/2014/main" id="{C2FBA0F7-D57A-4A08-9C81-79CB723A06A5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grpSp>
        <p:nvGrpSpPr>
          <p:cNvPr id="2" name="34 Grupo"/>
          <p:cNvGrpSpPr/>
          <p:nvPr/>
        </p:nvGrpSpPr>
        <p:grpSpPr>
          <a:xfrm>
            <a:off x="343384" y="5963322"/>
            <a:ext cx="9000000" cy="294068"/>
            <a:chOff x="343384" y="6410011"/>
            <a:chExt cx="9000000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/>
            <p:nvPr/>
          </p:nvCxnSpPr>
          <p:spPr>
            <a:xfrm>
              <a:off x="343384" y="6410011"/>
              <a:ext cx="900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3">
            <a:extLst>
              <a:ext uri="{FF2B5EF4-FFF2-40B4-BE49-F238E27FC236}">
                <a16:creationId xmlns="" xmlns:a16="http://schemas.microsoft.com/office/drawing/2014/main" id="{E2012EFA-82C8-4385-8AF6-364D3788462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49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s-ES" sz="900" b="1" dirty="0">
                <a:solidFill>
                  <a:srgbClr val="FFFFFF"/>
                </a:solidFill>
                <a:latin typeface="Arial" charset="0"/>
              </a:rPr>
              <a:t>VALORACIÓN DE LA DIPUTACIÓN FORAL DE ÁLAVA</a:t>
            </a:r>
          </a:p>
        </p:txBody>
      </p:sp>
      <p:sp>
        <p:nvSpPr>
          <p:cNvPr id="25" name="17 Rectángulo">
            <a:extLst>
              <a:ext uri="{FF2B5EF4-FFF2-40B4-BE49-F238E27FC236}">
                <a16:creationId xmlns="" xmlns:a16="http://schemas.microsoft.com/office/drawing/2014/main" id="{A87AB8C8-976B-4B38-B92B-3987CAEDEA34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B.3.2. Valoración global de la Diputación Foral de Álava</a:t>
            </a:r>
          </a:p>
        </p:txBody>
      </p:sp>
      <p:graphicFrame>
        <p:nvGraphicFramePr>
          <p:cNvPr id="23" name="Object 3">
            <a:extLst>
              <a:ext uri="{FF2B5EF4-FFF2-40B4-BE49-F238E27FC236}">
                <a16:creationId xmlns="" xmlns:a16="http://schemas.microsoft.com/office/drawing/2014/main" id="{3C00464C-DD73-471E-9CB6-86841CA6FD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996266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Object 3">
            <a:extLst>
              <a:ext uri="{FF2B5EF4-FFF2-40B4-BE49-F238E27FC236}">
                <a16:creationId xmlns="" xmlns:a16="http://schemas.microsoft.com/office/drawing/2014/main" id="{5C68E8F0-5589-4D71-B341-D1B9F1E64D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717746"/>
              </p:ext>
            </p:extLst>
          </p:nvPr>
        </p:nvGraphicFramePr>
        <p:xfrm>
          <a:off x="8104094" y="1183337"/>
          <a:ext cx="1443319" cy="45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ectangle 13">
            <a:extLst>
              <a:ext uri="{FF2B5EF4-FFF2-40B4-BE49-F238E27FC236}">
                <a16:creationId xmlns="" xmlns:a16="http://schemas.microsoft.com/office/drawing/2014/main" id="{0367ABE3-8029-4486-84D5-201E61C5A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15906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27" name="18 Rectángulo">
            <a:extLst>
              <a:ext uri="{FF2B5EF4-FFF2-40B4-BE49-F238E27FC236}">
                <a16:creationId xmlns="" xmlns:a16="http://schemas.microsoft.com/office/drawing/2014/main" id="{0F8A0E13-5D20-40D8-8431-FB0AC7845859}"/>
              </a:ext>
            </a:extLst>
          </p:cNvPr>
          <p:cNvSpPr/>
          <p:nvPr/>
        </p:nvSpPr>
        <p:spPr>
          <a:xfrm>
            <a:off x="7563466" y="1568819"/>
            <a:ext cx="516835" cy="4168593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">
            <a:extLst>
              <a:ext uri="{FF2B5EF4-FFF2-40B4-BE49-F238E27FC236}">
                <a16:creationId xmlns="" xmlns:a16="http://schemas.microsoft.com/office/drawing/2014/main" id="{68AAA76A-2A5F-4ECB-B15C-8B8EFD69721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159078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graphicFrame>
        <p:nvGraphicFramePr>
          <p:cNvPr id="30" name="Tabla 29">
            <a:extLst>
              <a:ext uri="{FF2B5EF4-FFF2-40B4-BE49-F238E27FC236}">
                <a16:creationId xmlns="" xmlns:a16="http://schemas.microsoft.com/office/drawing/2014/main" id="{4385ECEA-7231-4ED6-B03F-D37177474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463038"/>
              </p:ext>
            </p:extLst>
          </p:nvPr>
        </p:nvGraphicFramePr>
        <p:xfrm>
          <a:off x="7602070" y="1541925"/>
          <a:ext cx="445246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246">
                  <a:extLst>
                    <a:ext uri="{9D8B030D-6E8A-4147-A177-3AD203B41FA5}">
                      <a16:colId xmlns="" xmlns:a16="http://schemas.microsoft.com/office/drawing/2014/main" val="94969547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53353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119189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179068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433227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447993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3728662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0866862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50464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338262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5922631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1153283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1290417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7040530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90E2CEC0-8DA2-4C2C-9C55-086E2126B162}"/>
              </a:ext>
            </a:extLst>
          </p:cNvPr>
          <p:cNvSpPr/>
          <p:nvPr/>
        </p:nvSpPr>
        <p:spPr bwMode="auto">
          <a:xfrm>
            <a:off x="358588" y="1506071"/>
            <a:ext cx="8964706" cy="358588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475863"/>
      </p:ext>
    </p:extLst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55F05A4-2A86-4490-BEF4-75985034E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49472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B.1. Percepción de la calidad de vida en Álava 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B.2. Valoración de la situación económica y el empleo en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  <p:extLst>
      <p:ext uri="{BB962C8B-B14F-4D97-AF65-F5344CB8AC3E}">
        <p14:creationId xmlns:p14="http://schemas.microsoft.com/office/powerpoint/2010/main" val="420069146"/>
      </p:ext>
    </p:extLst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6 Rectángulo">
            <a:extLst>
              <a:ext uri="{FF2B5EF4-FFF2-40B4-BE49-F238E27FC236}">
                <a16:creationId xmlns="" xmlns:a16="http://schemas.microsoft.com/office/drawing/2014/main" id="{17C9B391-B1E1-4221-881A-32657AB0EF9B}"/>
              </a:ext>
            </a:extLst>
          </p:cNvPr>
          <p:cNvSpPr/>
          <p:nvPr/>
        </p:nvSpPr>
        <p:spPr bwMode="auto">
          <a:xfrm>
            <a:off x="273050" y="1030942"/>
            <a:ext cx="9359899" cy="5277784"/>
          </a:xfrm>
          <a:prstGeom prst="rect">
            <a:avLst/>
          </a:prstGeom>
          <a:solidFill>
            <a:srgbClr val="F2F2F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  <p:cxnSp>
        <p:nvCxnSpPr>
          <p:cNvPr id="23" name="21 Conector recto">
            <a:extLst>
              <a:ext uri="{FF2B5EF4-FFF2-40B4-BE49-F238E27FC236}">
                <a16:creationId xmlns="" xmlns:a16="http://schemas.microsoft.com/office/drawing/2014/main" id="{FC399489-0844-4024-AFB0-33DB1B8DE7CB}"/>
              </a:ext>
            </a:extLst>
          </p:cNvPr>
          <p:cNvCxnSpPr/>
          <p:nvPr/>
        </p:nvCxnSpPr>
        <p:spPr>
          <a:xfrm>
            <a:off x="343384" y="5963857"/>
            <a:ext cx="900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3">
            <a:extLst>
              <a:ext uri="{FF2B5EF4-FFF2-40B4-BE49-F238E27FC236}">
                <a16:creationId xmlns="" xmlns:a16="http://schemas.microsoft.com/office/drawing/2014/main" id="{194E4145-4F30-448B-83EC-36B7BDA044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14495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Object 3">
            <a:extLst>
              <a:ext uri="{FF2B5EF4-FFF2-40B4-BE49-F238E27FC236}">
                <a16:creationId xmlns="" xmlns:a16="http://schemas.microsoft.com/office/drawing/2014/main" id="{A784E9A6-16FE-489C-A91E-B67EDF903B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795544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Rectangle 13">
            <a:extLst>
              <a:ext uri="{FF2B5EF4-FFF2-40B4-BE49-F238E27FC236}">
                <a16:creationId xmlns="" xmlns:a16="http://schemas.microsoft.com/office/drawing/2014/main" id="{19381966-55BE-4716-A11F-0BC0D9446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255" y="1260731"/>
            <a:ext cx="931934" cy="275864"/>
          </a:xfrm>
          <a:prstGeom prst="foldedCorner">
            <a:avLst/>
          </a:prstGeom>
          <a:solidFill>
            <a:srgbClr val="4E637D"/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4763" eaLnBrk="1" fontAlgn="auto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tabLst>
                <a:tab pos="3429000" algn="l"/>
              </a:tabLst>
              <a:defRPr/>
            </a:pPr>
            <a:r>
              <a:rPr lang="es-ES" sz="1050" b="1" kern="0" dirty="0">
                <a:solidFill>
                  <a:sysClr val="window" lastClr="FFFFFF"/>
                </a:solidFill>
                <a:latin typeface="Calibri"/>
              </a:rPr>
              <a:t>MEDIA (0-10)</a:t>
            </a:r>
          </a:p>
        </p:txBody>
      </p:sp>
      <p:sp>
        <p:nvSpPr>
          <p:cNvPr id="30" name="18 Rectángulo">
            <a:extLst>
              <a:ext uri="{FF2B5EF4-FFF2-40B4-BE49-F238E27FC236}">
                <a16:creationId xmlns="" xmlns:a16="http://schemas.microsoft.com/office/drawing/2014/main" id="{1659A6F8-8EB9-4065-B359-310C133733D6}"/>
              </a:ext>
            </a:extLst>
          </p:cNvPr>
          <p:cNvSpPr/>
          <p:nvPr/>
        </p:nvSpPr>
        <p:spPr>
          <a:xfrm>
            <a:off x="7563466" y="1649505"/>
            <a:ext cx="516835" cy="3953435"/>
          </a:xfrm>
          <a:prstGeom prst="rect">
            <a:avLst/>
          </a:prstGeom>
          <a:noFill/>
          <a:ln w="19050" cap="flat" cmpd="sng" algn="ctr">
            <a:solidFill>
              <a:srgbClr val="254061"/>
            </a:solidFill>
            <a:prstDash val="solid"/>
          </a:ln>
          <a:effectLst/>
        </p:spPr>
        <p:txBody>
          <a:bodyPr rtlCol="0" anchor="t" anchorCtr="0"/>
          <a:lstStyle/>
          <a:p>
            <a:pPr eaLnBrk="1" fontAlgn="auto" hangingPunct="1">
              <a:lnSpc>
                <a:spcPct val="270000"/>
              </a:lnSpc>
              <a:spcBef>
                <a:spcPts val="0"/>
              </a:spcBef>
              <a:spcAft>
                <a:spcPts val="0"/>
              </a:spcAft>
            </a:pPr>
            <a:endParaRPr lang="es-ES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="" xmlns:a16="http://schemas.microsoft.com/office/drawing/2014/main" id="{89EBE0F0-5D7B-4FAC-AD1F-DE4252E814E7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172120" y="1203902"/>
            <a:ext cx="1299526" cy="363433"/>
          </a:xfrm>
          <a:prstGeom prst="roundRect">
            <a:avLst>
              <a:gd name="adj" fmla="val 0"/>
            </a:avLst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763">
              <a:lnSpc>
                <a:spcPct val="115000"/>
              </a:lnSpc>
              <a:buSzPct val="65000"/>
              <a:buNone/>
              <a:tabLst>
                <a:tab pos="3429000" algn="l"/>
              </a:tabLst>
            </a:pPr>
            <a:r>
              <a:rPr lang="es-ES" sz="800" b="1" dirty="0">
                <a:latin typeface="Arial" pitchFamily="34" charset="0"/>
                <a:cs typeface="Arial" pitchFamily="34" charset="0"/>
              </a:rPr>
              <a:t>% MUY + BASTANTE POSITIVAMENTE</a:t>
            </a:r>
          </a:p>
        </p:txBody>
      </p:sp>
      <p:sp>
        <p:nvSpPr>
          <p:cNvPr id="22" name="17 Rectángulo">
            <a:extLst>
              <a:ext uri="{FF2B5EF4-FFF2-40B4-BE49-F238E27FC236}">
                <a16:creationId xmlns="" xmlns:a16="http://schemas.microsoft.com/office/drawing/2014/main" id="{AAC76F14-73AB-47D8-9736-764D6D058AF6}"/>
              </a:ext>
            </a:extLst>
          </p:cNvPr>
          <p:cNvSpPr/>
          <p:nvPr/>
        </p:nvSpPr>
        <p:spPr>
          <a:xfrm>
            <a:off x="393182" y="47062"/>
            <a:ext cx="7214332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B.4. Valoración de los líderes políticos</a:t>
            </a:r>
          </a:p>
        </p:txBody>
      </p:sp>
      <p:sp>
        <p:nvSpPr>
          <p:cNvPr id="26" name="Text Box 3">
            <a:extLst>
              <a:ext uri="{FF2B5EF4-FFF2-40B4-BE49-F238E27FC236}">
                <a16:creationId xmlns="" xmlns:a16="http://schemas.microsoft.com/office/drawing/2014/main" id="{AACAF9E4-BC29-426A-8B9C-F78394C1F488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/>
              <a:t>VALORACIÓN DE …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="" xmlns:a16="http://schemas.microsoft.com/office/drawing/2014/main" id="{8679D817-CF81-46E0-8138-27E25D9FEB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19" r="12843"/>
          <a:stretch/>
        </p:blipFill>
        <p:spPr>
          <a:xfrm>
            <a:off x="317628" y="4094486"/>
            <a:ext cx="733081" cy="6860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D421BDC4-E644-4EFE-A98B-15F0DA6616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4" t="2803" r="16905"/>
          <a:stretch/>
        </p:blipFill>
        <p:spPr>
          <a:xfrm>
            <a:off x="358148" y="1624703"/>
            <a:ext cx="645898" cy="686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Imagen 37">
            <a:extLst>
              <a:ext uri="{FF2B5EF4-FFF2-40B4-BE49-F238E27FC236}">
                <a16:creationId xmlns="" xmlns:a16="http://schemas.microsoft.com/office/drawing/2014/main" id="{FDAD7B39-6314-4A08-9A86-65085EF06F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t="5621" r="9674"/>
          <a:stretch/>
        </p:blipFill>
        <p:spPr>
          <a:xfrm>
            <a:off x="344522" y="2425136"/>
            <a:ext cx="675217" cy="725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Imagen 38">
            <a:extLst>
              <a:ext uri="{FF2B5EF4-FFF2-40B4-BE49-F238E27FC236}">
                <a16:creationId xmlns="" xmlns:a16="http://schemas.microsoft.com/office/drawing/2014/main" id="{043E5DF9-5643-4A30-87B2-21740E8CE0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1" t="4615" r="3778"/>
          <a:stretch/>
        </p:blipFill>
        <p:spPr>
          <a:xfrm>
            <a:off x="360383" y="3236634"/>
            <a:ext cx="641087" cy="734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D3555386-61AB-40F6-905C-07A7F76162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3" t="7020"/>
          <a:stretch/>
        </p:blipFill>
        <p:spPr>
          <a:xfrm>
            <a:off x="379358" y="4902069"/>
            <a:ext cx="600261" cy="704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a 3">
            <a:extLst>
              <a:ext uri="{FF2B5EF4-FFF2-40B4-BE49-F238E27FC236}">
                <a16:creationId xmlns="" xmlns:a16="http://schemas.microsoft.com/office/drawing/2014/main" id="{86C43BAA-EB1D-4644-979B-1C133E948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77424"/>
              </p:ext>
            </p:extLst>
          </p:nvPr>
        </p:nvGraphicFramePr>
        <p:xfrm>
          <a:off x="7569200" y="1527920"/>
          <a:ext cx="490071" cy="41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071">
                  <a:extLst>
                    <a:ext uri="{9D8B030D-6E8A-4147-A177-3AD203B41FA5}">
                      <a16:colId xmlns="" xmlns:a16="http://schemas.microsoft.com/office/drawing/2014/main" val="436429746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36%</a:t>
                      </a:r>
                      <a:endParaRPr lang="es-ES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42021708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28%</a:t>
                      </a:r>
                      <a:endParaRPr lang="es-ES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65477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24%</a:t>
                      </a:r>
                      <a:endParaRPr lang="es-ES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5035371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>
                          <a:effectLst/>
                        </a:rPr>
                        <a:t>15%</a:t>
                      </a:r>
                      <a:endParaRPr lang="es-ES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6112105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effectLst/>
                        </a:rPr>
                        <a:t>11%</a:t>
                      </a:r>
                      <a:endParaRPr lang="es-ES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44112241"/>
                  </a:ext>
                </a:extLst>
              </a:tr>
            </a:tbl>
          </a:graphicData>
        </a:graphic>
      </p:graphicFrame>
      <p:sp>
        <p:nvSpPr>
          <p:cNvPr id="17" name="Text Box 3">
            <a:extLst>
              <a:ext uri="{FF2B5EF4-FFF2-40B4-BE49-F238E27FC236}">
                <a16:creationId xmlns:a16="http://schemas.microsoft.com/office/drawing/2014/main" xmlns="" id="{8903550D-24F5-4684-BCE8-DCDE369B433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43384" y="5989408"/>
            <a:ext cx="4566152" cy="26851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800" dirty="0">
                <a:solidFill>
                  <a:srgbClr val="4F81BD"/>
                </a:solidFill>
                <a:latin typeface="Arial" charset="0"/>
              </a:rPr>
              <a:t>Base: </a:t>
            </a:r>
            <a:r>
              <a:rPr lang="es-ES" sz="800" dirty="0">
                <a:latin typeface="Arial" charset="0"/>
              </a:rPr>
              <a:t>Personas entrevistadas que conocen al líder político</a:t>
            </a:r>
            <a:endParaRPr lang="es-ES_tradnl" sz="8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178147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275092" y="884591"/>
            <a:ext cx="3286664" cy="938719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800" b="1" dirty="0">
                <a:solidFill>
                  <a:prstClr val="white"/>
                </a:solidFill>
                <a:latin typeface="Century Gothic" pitchFamily="34" charset="0"/>
              </a:rPr>
              <a:t>A.1. Objetivos de la investigación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A.2. Ficha técnica</a:t>
            </a:r>
            <a:endParaRPr lang="es-ES_tradnl" sz="1400" dirty="0">
              <a:solidFill>
                <a:prstClr val="white"/>
              </a:solidFill>
              <a:latin typeface="Century Gothic" pitchFamily="34" charset="0"/>
            </a:endParaRPr>
          </a:p>
        </p:txBody>
      </p:sp>
      <p:pic>
        <p:nvPicPr>
          <p:cNvPr id="5" name="4 Imagen" descr="OBJETIVOS 1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421" y="3371324"/>
            <a:ext cx="3744718" cy="280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CB9239D-C5AA-4E54-84F1-80ED960A8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19169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B.1. Percepción de la calidad de vida en Álava 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B.2. Valoración de la situación económica y el empleo en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  <p:extLst>
      <p:ext uri="{BB962C8B-B14F-4D97-AF65-F5344CB8AC3E}">
        <p14:creationId xmlns:p14="http://schemas.microsoft.com/office/powerpoint/2010/main" val="2220724492"/>
      </p:ext>
    </p:extLst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7798" name="AutoShape 6" descr="Resultado de imagen de PSE 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3857800" name="AutoShape 8" descr="Resultado de imagen de PSE 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grpSp>
        <p:nvGrpSpPr>
          <p:cNvPr id="3" name="34 Grupo"/>
          <p:cNvGrpSpPr/>
          <p:nvPr/>
        </p:nvGrpSpPr>
        <p:grpSpPr>
          <a:xfrm>
            <a:off x="343384" y="5953797"/>
            <a:ext cx="4566152" cy="294068"/>
            <a:chOff x="343384" y="6410011"/>
            <a:chExt cx="4566152" cy="294068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 flipV="1">
              <a:off x="343384" y="6435562"/>
              <a:ext cx="4566152" cy="26851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rot="10800000" wrap="square" lIns="72000" tIns="72000" rIns="72000" bIns="72000" anchor="ctr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800" dirty="0">
                  <a:solidFill>
                    <a:srgbClr val="4F81BD"/>
                  </a:solidFill>
                  <a:latin typeface="Arial" charset="0"/>
                </a:rPr>
                <a:t>Base: </a:t>
              </a:r>
              <a:r>
                <a:rPr lang="es-E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</a:rPr>
                <a:t>Total de personas entrevistadas </a:t>
              </a:r>
              <a:endParaRPr lang="es-ES_tradnl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2" name="21 Conector recto"/>
            <p:cNvCxnSpPr>
              <a:cxnSpLocks/>
              <a:endCxn id="16" idx="2"/>
            </p:cNvCxnSpPr>
            <p:nvPr/>
          </p:nvCxnSpPr>
          <p:spPr>
            <a:xfrm>
              <a:off x="343384" y="6410011"/>
              <a:ext cx="228307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28 Rectángulo"/>
          <p:cNvSpPr/>
          <p:nvPr/>
        </p:nvSpPr>
        <p:spPr>
          <a:xfrm>
            <a:off x="393182" y="47062"/>
            <a:ext cx="7413724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lvl="1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B.5. Estimación electoral</a:t>
            </a:r>
          </a:p>
        </p:txBody>
      </p:sp>
      <p:graphicFrame>
        <p:nvGraphicFramePr>
          <p:cNvPr id="33" name="Object 2">
            <a:extLst>
              <a:ext uri="{FF2B5EF4-FFF2-40B4-BE49-F238E27FC236}">
                <a16:creationId xmlns="" xmlns:a16="http://schemas.microsoft.com/office/drawing/2014/main" id="{F85ABB4E-C8DA-4413-B741-6F8841456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9596062"/>
              </p:ext>
            </p:extLst>
          </p:nvPr>
        </p:nvGraphicFramePr>
        <p:xfrm>
          <a:off x="960438" y="830449"/>
          <a:ext cx="7985125" cy="427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5846" name="Worksheet" r:id="rId4" imgW="7343631" imgH="3924414" progId="Excel.Sheet.12">
                  <p:embed/>
                </p:oleObj>
              </mc:Choice>
              <mc:Fallback>
                <p:oleObj name="Worksheet" r:id="rId4" imgW="7343631" imgH="3924414" progId="Excel.Sheet.12">
                  <p:embed/>
                  <p:pic>
                    <p:nvPicPr>
                      <p:cNvPr id="33" name="Object 2">
                        <a:extLst>
                          <a:ext uri="{FF2B5EF4-FFF2-40B4-BE49-F238E27FC236}">
                            <a16:creationId xmlns="" xmlns:a16="http://schemas.microsoft.com/office/drawing/2014/main" id="{F85ABB4E-C8DA-4413-B741-6F8841456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830449"/>
                        <a:ext cx="7985125" cy="427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 Box 3">
            <a:extLst>
              <a:ext uri="{FF2B5EF4-FFF2-40B4-BE49-F238E27FC236}">
                <a16:creationId xmlns="" xmlns:a16="http://schemas.microsoft.com/office/drawing/2014/main" id="{F625FD55-B61A-4F4F-A9F8-BADA6AD68A6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756211" y="5116978"/>
            <a:ext cx="5190471" cy="268513"/>
          </a:xfrm>
          <a:prstGeom prst="rect">
            <a:avLst/>
          </a:prstGeom>
          <a:solidFill>
            <a:schemeClr val="bg1">
              <a:lumMod val="50000"/>
              <a:alpha val="79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s-ES" sz="900" b="1" dirty="0">
                <a:solidFill>
                  <a:schemeClr val="bg1"/>
                </a:solidFill>
                <a:latin typeface="Arial" charset="0"/>
              </a:rPr>
              <a:t>ABSTENCIÓN</a:t>
            </a:r>
          </a:p>
        </p:txBody>
      </p:sp>
      <p:graphicFrame>
        <p:nvGraphicFramePr>
          <p:cNvPr id="43" name="Object 2">
            <a:extLst>
              <a:ext uri="{FF2B5EF4-FFF2-40B4-BE49-F238E27FC236}">
                <a16:creationId xmlns="" xmlns:a16="http://schemas.microsoft.com/office/drawing/2014/main" id="{8A6E16B5-51D1-4599-8A3B-DA3CB5DB75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0131128"/>
              </p:ext>
            </p:extLst>
          </p:nvPr>
        </p:nvGraphicFramePr>
        <p:xfrm>
          <a:off x="4515557" y="5430075"/>
          <a:ext cx="2281196" cy="76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4" name="Object 2">
            <a:extLst>
              <a:ext uri="{FF2B5EF4-FFF2-40B4-BE49-F238E27FC236}">
                <a16:creationId xmlns="" xmlns:a16="http://schemas.microsoft.com/office/drawing/2014/main" id="{FDD9E060-7063-43DD-9A1D-D38407E42D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015371"/>
              </p:ext>
            </p:extLst>
          </p:nvPr>
        </p:nvGraphicFramePr>
        <p:xfrm>
          <a:off x="6938058" y="5430075"/>
          <a:ext cx="2196977" cy="76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977153" y="841653"/>
            <a:ext cx="2752165" cy="324000"/>
          </a:xfrm>
          <a:prstGeom prst="foldedCorner">
            <a:avLst>
              <a:gd name="adj" fmla="val 0"/>
            </a:avLst>
          </a:prstGeom>
          <a:solidFill>
            <a:srgbClr val="254061">
              <a:alpha val="79000"/>
            </a:srgbClr>
          </a:solidFill>
          <a:ln w="25400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0" rIns="0" anchor="ctr" anchorCtr="0">
            <a:spAutoFit/>
          </a:bodyPr>
          <a:lstStyle/>
          <a:p>
            <a:pPr marL="85725" marR="0" lvl="0" algn="l" defTabSz="914400" eaLnBrk="1" fontAlgn="auto" latinLnBrk="0" hangingPunct="1">
              <a:lnSpc>
                <a:spcPct val="80000"/>
              </a:lnSpc>
              <a:spcBef>
                <a:spcPct val="15000"/>
              </a:spcBef>
              <a:spcAft>
                <a:spcPts val="0"/>
              </a:spcAft>
              <a:buClr>
                <a:srgbClr val="B2B2B2"/>
              </a:buClr>
              <a:buSzPct val="65000"/>
              <a:buFontTx/>
              <a:buNone/>
              <a:tabLst>
                <a:tab pos="3429000" algn="l"/>
              </a:tabLst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rPr>
              <a:t>ESTIMACIÓN DE VOTO: ÁLAVA</a:t>
            </a:r>
          </a:p>
        </p:txBody>
      </p:sp>
      <p:pic>
        <p:nvPicPr>
          <p:cNvPr id="34" name="Picture 4" descr="Resultado de imagen de EAJ PNV">
            <a:extLst>
              <a:ext uri="{FF2B5EF4-FFF2-40B4-BE49-F238E27FC236}">
                <a16:creationId xmlns="" xmlns:a16="http://schemas.microsoft.com/office/drawing/2014/main" id="{CFE1E162-2C41-428F-A55C-29DF374D8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t="7908" r="1522" b="5407"/>
          <a:stretch>
            <a:fillRect/>
          </a:stretch>
        </p:blipFill>
        <p:spPr bwMode="auto">
          <a:xfrm>
            <a:off x="1299019" y="1589594"/>
            <a:ext cx="405140" cy="312044"/>
          </a:xfrm>
          <a:prstGeom prst="rect">
            <a:avLst/>
          </a:prstGeom>
          <a:noFill/>
        </p:spPr>
      </p:pic>
      <p:pic>
        <p:nvPicPr>
          <p:cNvPr id="35" name="Picture 10" descr="Resultado de imagen de PSE EE">
            <a:extLst>
              <a:ext uri="{FF2B5EF4-FFF2-40B4-BE49-F238E27FC236}">
                <a16:creationId xmlns="" xmlns:a16="http://schemas.microsoft.com/office/drawing/2014/main" id="{7C4063E4-839C-45C3-A572-1F108F49C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CF9"/>
              </a:clrFrom>
              <a:clrTo>
                <a:srgbClr val="FFFCF9">
                  <a:alpha val="0"/>
                </a:srgbClr>
              </a:clrTo>
            </a:clrChange>
          </a:blip>
          <a:srcRect r="10205"/>
          <a:stretch>
            <a:fillRect/>
          </a:stretch>
        </p:blipFill>
        <p:spPr bwMode="auto">
          <a:xfrm>
            <a:off x="1174378" y="2650634"/>
            <a:ext cx="654422" cy="320180"/>
          </a:xfrm>
          <a:prstGeom prst="rect">
            <a:avLst/>
          </a:prstGeom>
          <a:noFill/>
        </p:spPr>
      </p:pic>
      <p:pic>
        <p:nvPicPr>
          <p:cNvPr id="36" name="Picture 12" descr="Resultado de imagen de PP">
            <a:extLst>
              <a:ext uri="{FF2B5EF4-FFF2-40B4-BE49-F238E27FC236}">
                <a16:creationId xmlns="" xmlns:a16="http://schemas.microsoft.com/office/drawing/2014/main" id="{16F19CAA-9554-4EF0-A134-DC552A81B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53672" y="1261776"/>
            <a:ext cx="295834" cy="294656"/>
          </a:xfrm>
          <a:prstGeom prst="rect">
            <a:avLst/>
          </a:prstGeom>
          <a:noFill/>
        </p:spPr>
      </p:pic>
      <p:pic>
        <p:nvPicPr>
          <p:cNvPr id="37" name="Picture 14" descr="Resultado de imagen de EH BILDU">
            <a:extLst>
              <a:ext uri="{FF2B5EF4-FFF2-40B4-BE49-F238E27FC236}">
                <a16:creationId xmlns="" xmlns:a16="http://schemas.microsoft.com/office/drawing/2014/main" id="{13577A48-760E-4CF3-98F9-13FE233D6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 l="3892" t="13030" r="3360" b="9563"/>
          <a:stretch>
            <a:fillRect/>
          </a:stretch>
        </p:blipFill>
        <p:spPr bwMode="auto">
          <a:xfrm>
            <a:off x="1120590" y="1962265"/>
            <a:ext cx="761998" cy="256132"/>
          </a:xfrm>
          <a:prstGeom prst="rect">
            <a:avLst/>
          </a:prstGeom>
          <a:noFill/>
        </p:spPr>
      </p:pic>
      <p:pic>
        <p:nvPicPr>
          <p:cNvPr id="38" name="Picture 16" descr="Resultado de imagen de PODEMOS-AHAL DUGU">
            <a:extLst>
              <a:ext uri="{FF2B5EF4-FFF2-40B4-BE49-F238E27FC236}">
                <a16:creationId xmlns="" xmlns:a16="http://schemas.microsoft.com/office/drawing/2014/main" id="{E0681862-1B67-4E31-80E2-4C8DA7046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 l="10009" t="4528" r="7591" b="5208"/>
          <a:stretch>
            <a:fillRect/>
          </a:stretch>
        </p:blipFill>
        <p:spPr bwMode="auto">
          <a:xfrm>
            <a:off x="1400401" y="2313063"/>
            <a:ext cx="202376" cy="272568"/>
          </a:xfrm>
          <a:prstGeom prst="rect">
            <a:avLst/>
          </a:prstGeom>
          <a:noFill/>
        </p:spPr>
      </p:pic>
      <p:pic>
        <p:nvPicPr>
          <p:cNvPr id="39" name="Picture 18" descr="Resultado de imagen de IRABAZI">
            <a:extLst>
              <a:ext uri="{FF2B5EF4-FFF2-40B4-BE49-F238E27FC236}">
                <a16:creationId xmlns="" xmlns:a16="http://schemas.microsoft.com/office/drawing/2014/main" id="{C0748EF4-6D0C-46C9-B20D-F73DBB8FB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8070"/>
          <a:stretch>
            <a:fillRect/>
          </a:stretch>
        </p:blipFill>
        <p:spPr bwMode="auto">
          <a:xfrm>
            <a:off x="1176390" y="3010051"/>
            <a:ext cx="650398" cy="262876"/>
          </a:xfrm>
          <a:prstGeom prst="rect">
            <a:avLst/>
          </a:prstGeom>
          <a:noFill/>
        </p:spPr>
      </p:pic>
      <p:pic>
        <p:nvPicPr>
          <p:cNvPr id="40" name="Picture 20" descr="Resultado de imagen de PARTIDO CS">
            <a:extLst>
              <a:ext uri="{FF2B5EF4-FFF2-40B4-BE49-F238E27FC236}">
                <a16:creationId xmlns="" xmlns:a16="http://schemas.microsoft.com/office/drawing/2014/main" id="{77CFB9F2-25A1-4A6A-A735-BC59340E8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 l="8859" t="9718" r="9441" b="12520"/>
          <a:stretch>
            <a:fillRect/>
          </a:stretch>
        </p:blipFill>
        <p:spPr bwMode="auto">
          <a:xfrm>
            <a:off x="1359294" y="3386991"/>
            <a:ext cx="284590" cy="245616"/>
          </a:xfrm>
          <a:prstGeom prst="rect">
            <a:avLst/>
          </a:prstGeom>
          <a:noFill/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70A98D22-E476-4AB5-9C41-CBBF64829D1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" t="18151" r="6695" b="17647"/>
          <a:stretch/>
        </p:blipFill>
        <p:spPr>
          <a:xfrm>
            <a:off x="1246096" y="4439337"/>
            <a:ext cx="510986" cy="2473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8B0E70A-11DD-426B-A580-00875F6ABB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8" b="24589"/>
          <a:stretch/>
        </p:blipFill>
        <p:spPr>
          <a:xfrm>
            <a:off x="1066801" y="3716918"/>
            <a:ext cx="869576" cy="3027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E756A534-F2AE-4DBB-A5B5-20D78BD609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7813" y="4051540"/>
            <a:ext cx="367552" cy="31478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marR="0" lvl="0" indent="-835025" algn="l" defTabSz="9144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Aharoni" pitchFamily="2" charset="-79"/>
              </a:rPr>
              <a:t>A.1. Objetivos de la Investigación </a:t>
            </a:r>
          </a:p>
        </p:txBody>
      </p:sp>
      <p:pic>
        <p:nvPicPr>
          <p:cNvPr id="13" name="5 Imagen" descr="objetivos2.jpg">
            <a:extLst>
              <a:ext uri="{FF2B5EF4-FFF2-40B4-BE49-F238E27FC236}">
                <a16:creationId xmlns="" xmlns:a16="http://schemas.microsoft.com/office/drawing/2014/main" id="{39E27AE5-1637-41C0-91CE-85539EB0D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9554" y="918862"/>
            <a:ext cx="932411" cy="923489"/>
          </a:xfrm>
          <a:prstGeom prst="rect">
            <a:avLst/>
          </a:prstGeom>
        </p:spPr>
      </p:pic>
      <p:sp>
        <p:nvSpPr>
          <p:cNvPr id="15" name="6 Rectángulo">
            <a:extLst>
              <a:ext uri="{FF2B5EF4-FFF2-40B4-BE49-F238E27FC236}">
                <a16:creationId xmlns="" xmlns:a16="http://schemas.microsoft.com/office/drawing/2014/main" id="{AF971FE7-D45F-4650-8A11-355783F7A6D9}"/>
              </a:ext>
            </a:extLst>
          </p:cNvPr>
          <p:cNvSpPr/>
          <p:nvPr/>
        </p:nvSpPr>
        <p:spPr>
          <a:xfrm>
            <a:off x="427037" y="610478"/>
            <a:ext cx="8958263" cy="1804664"/>
          </a:xfrm>
          <a:prstGeom prst="rect">
            <a:avLst/>
          </a:prstGeom>
          <a:gradFill flip="none" rotWithShape="1">
            <a:gsLst>
              <a:gs pos="0">
                <a:srgbClr val="1F497D">
                  <a:tint val="66000"/>
                  <a:satMod val="160000"/>
                  <a:alpha val="0"/>
                </a:srgbClr>
              </a:gs>
              <a:gs pos="50000">
                <a:srgbClr val="1F497D">
                  <a:tint val="44500"/>
                  <a:satMod val="160000"/>
                </a:srgbClr>
              </a:gs>
              <a:gs pos="100000">
                <a:srgbClr val="1F497D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buChar char="-"/>
            </a:pPr>
            <a:endParaRPr lang="es-ES" sz="1400" b="1" dirty="0"/>
          </a:p>
        </p:txBody>
      </p:sp>
      <p:sp>
        <p:nvSpPr>
          <p:cNvPr id="17" name="Text Box 4">
            <a:extLst>
              <a:ext uri="{FF2B5EF4-FFF2-40B4-BE49-F238E27FC236}">
                <a16:creationId xmlns="" xmlns:a16="http://schemas.microsoft.com/office/drawing/2014/main" id="{B165537A-DF16-410C-AFD9-A43C63F72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571" y="1645121"/>
            <a:ext cx="6738567" cy="39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0500" indent="-190500" algn="r">
              <a:lnSpc>
                <a:spcPct val="140000"/>
              </a:lnSpc>
              <a:buClr>
                <a:srgbClr val="384766"/>
              </a:buClr>
            </a:pPr>
            <a:r>
              <a:rPr lang="es-ES" sz="1600" b="1" dirty="0">
                <a:solidFill>
                  <a:srgbClr val="1F497D"/>
                </a:solidFill>
                <a:latin typeface="+mn-lt"/>
              </a:rPr>
              <a:t>	Recoger y analizar la percepción social de la ciudadanía de Álava</a:t>
            </a:r>
          </a:p>
        </p:txBody>
      </p:sp>
      <p:cxnSp>
        <p:nvCxnSpPr>
          <p:cNvPr id="18" name="9 Conector recto">
            <a:extLst>
              <a:ext uri="{FF2B5EF4-FFF2-40B4-BE49-F238E27FC236}">
                <a16:creationId xmlns="" xmlns:a16="http://schemas.microsoft.com/office/drawing/2014/main" id="{E0D9D50F-F2BB-49F1-95E4-B7B8AC6ECB0F}"/>
              </a:ext>
            </a:extLst>
          </p:cNvPr>
          <p:cNvCxnSpPr/>
          <p:nvPr/>
        </p:nvCxnSpPr>
        <p:spPr bwMode="auto">
          <a:xfrm>
            <a:off x="3277516" y="1360720"/>
            <a:ext cx="6048000" cy="0"/>
          </a:xfrm>
          <a:prstGeom prst="line">
            <a:avLst/>
          </a:prstGeom>
          <a:noFill/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 Box 4">
            <a:extLst>
              <a:ext uri="{FF2B5EF4-FFF2-40B4-BE49-F238E27FC236}">
                <a16:creationId xmlns="" xmlns:a16="http://schemas.microsoft.com/office/drawing/2014/main" id="{A1D86AEC-54BC-4CA7-AD89-1DB8C65D0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6039" y="625163"/>
            <a:ext cx="6355099" cy="6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0500" indent="-190500" algn="r">
              <a:lnSpc>
                <a:spcPct val="140000"/>
              </a:lnSpc>
              <a:buClr>
                <a:srgbClr val="384766"/>
              </a:buClr>
              <a:buNone/>
            </a:pPr>
            <a:r>
              <a:rPr lang="es-ES" sz="3000" b="1" dirty="0">
                <a:solidFill>
                  <a:srgbClr val="1F497D"/>
                </a:solidFill>
                <a:latin typeface="Century Gothic" pitchFamily="34" charset="0"/>
              </a:rPr>
              <a:t>Objetivo Principal 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="" xmlns:a16="http://schemas.microsoft.com/office/drawing/2014/main" id="{71D8A09D-7EB2-46CD-BFA3-B63573777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59" y="2745863"/>
            <a:ext cx="2186847" cy="1872000"/>
          </a:xfrm>
          <a:prstGeom prst="rect">
            <a:avLst/>
          </a:prstGeom>
          <a:solidFill>
            <a:srgbClr val="17375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" sz="2500" b="1" dirty="0">
                <a:solidFill>
                  <a:schemeClr val="bg1"/>
                </a:solidFill>
                <a:latin typeface="Century Gothic" pitchFamily="34" charset="0"/>
              </a:rPr>
              <a:t>Objetivos específicos</a:t>
            </a:r>
            <a:endParaRPr lang="es-ES_tradnl" sz="25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1" name="Text Box 6">
            <a:extLst>
              <a:ext uri="{FF2B5EF4-FFF2-40B4-BE49-F238E27FC236}">
                <a16:creationId xmlns="" xmlns:a16="http://schemas.microsoft.com/office/drawing/2014/main" id="{A3F356B9-4706-4203-ACC2-8D4AA5DB0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926" y="2763700"/>
            <a:ext cx="6691385" cy="1871603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0500" indent="-190500" algn="just">
              <a:lnSpc>
                <a:spcPct val="140000"/>
              </a:lnSpc>
              <a:buClr>
                <a:srgbClr val="384766"/>
              </a:buClr>
              <a:buFont typeface="Marlett" pitchFamily="2" charset="2"/>
              <a:buChar char="8"/>
            </a:pPr>
            <a:r>
              <a:rPr lang="es-ES" sz="1200" dirty="0">
                <a:latin typeface="Century Gothic" pitchFamily="34" charset="0"/>
              </a:rPr>
              <a:t>Identificar las principales preocupaciones de la ciudadanía.</a:t>
            </a:r>
          </a:p>
          <a:p>
            <a:pPr marL="190500" indent="-190500" algn="just">
              <a:lnSpc>
                <a:spcPct val="140000"/>
              </a:lnSpc>
              <a:buClr>
                <a:srgbClr val="384766"/>
              </a:buClr>
              <a:buFont typeface="Marlett" pitchFamily="2" charset="2"/>
              <a:buChar char="8"/>
            </a:pPr>
            <a:r>
              <a:rPr lang="es-ES" sz="1200" dirty="0">
                <a:latin typeface="Century Gothic" pitchFamily="34" charset="0"/>
              </a:rPr>
              <a:t>Conocer la percepción de la calidad de vida y la expectativa hacia el futuro de Álava.</a:t>
            </a:r>
          </a:p>
          <a:p>
            <a:pPr marL="190500" indent="-190500" algn="just">
              <a:lnSpc>
                <a:spcPct val="140000"/>
              </a:lnSpc>
              <a:buClr>
                <a:srgbClr val="384766"/>
              </a:buClr>
              <a:buFont typeface="Marlett" pitchFamily="2" charset="2"/>
              <a:buChar char="8"/>
            </a:pPr>
            <a:r>
              <a:rPr lang="es-ES" sz="1200" dirty="0">
                <a:latin typeface="Century Gothic" pitchFamily="34" charset="0"/>
              </a:rPr>
              <a:t>Profundizar en las cuestiones referidas con la situación económica y el empleo en el Territorio.</a:t>
            </a:r>
          </a:p>
          <a:p>
            <a:pPr marL="190500" indent="-190500" algn="just">
              <a:lnSpc>
                <a:spcPct val="140000"/>
              </a:lnSpc>
              <a:buClr>
                <a:srgbClr val="384766"/>
              </a:buClr>
              <a:buFont typeface="Marlett" pitchFamily="2" charset="2"/>
              <a:buChar char="8"/>
            </a:pPr>
            <a:r>
              <a:rPr lang="es-ES" sz="1200" dirty="0">
                <a:latin typeface="Century Gothic" pitchFamily="34" charset="0"/>
              </a:rPr>
              <a:t>Conocer la valoración global y pormenorizada con la AFA-DFA.</a:t>
            </a:r>
          </a:p>
          <a:p>
            <a:pPr marL="190500" indent="-190500" algn="just">
              <a:lnSpc>
                <a:spcPct val="140000"/>
              </a:lnSpc>
              <a:buClr>
                <a:srgbClr val="384766"/>
              </a:buClr>
              <a:buFont typeface="Marlett" pitchFamily="2" charset="2"/>
              <a:buChar char="8"/>
            </a:pPr>
            <a:r>
              <a:rPr lang="es-ES" sz="1200" dirty="0">
                <a:latin typeface="Century Gothic" pitchFamily="34" charset="0"/>
              </a:rPr>
              <a:t>Valorar a los líderes políticos.</a:t>
            </a:r>
          </a:p>
        </p:txBody>
      </p:sp>
    </p:spTree>
    <p:extLst>
      <p:ext uri="{BB962C8B-B14F-4D97-AF65-F5344CB8AC3E}">
        <p14:creationId xmlns:p14="http://schemas.microsoft.com/office/powerpoint/2010/main" val="4985274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275092" y="884591"/>
            <a:ext cx="3286664" cy="63402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A.1. Objetivos de la investigación</a:t>
            </a:r>
          </a:p>
          <a:p>
            <a:pPr marL="417513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800" b="1" dirty="0">
                <a:solidFill>
                  <a:prstClr val="white"/>
                </a:solidFill>
                <a:latin typeface="Century Gothic" pitchFamily="34" charset="0"/>
              </a:rPr>
              <a:t>A.2. Ficha técnica</a:t>
            </a:r>
            <a:endParaRPr lang="es-ES_tradnl" sz="18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pic>
        <p:nvPicPr>
          <p:cNvPr id="6" name="5 Imagen" descr="OBJETIVOS 1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4795" y="3383200"/>
            <a:ext cx="3744718" cy="280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393182" y="47062"/>
            <a:ext cx="6388871" cy="3333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softEdge rad="12700"/>
          </a:effectLst>
        </p:spPr>
        <p:txBody>
          <a:bodyPr rtlCol="0" anchor="ctr"/>
          <a:lstStyle/>
          <a:p>
            <a:pPr marL="417513" indent="-835025" algn="l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b="1" kern="0" dirty="0">
                <a:solidFill>
                  <a:srgbClr val="1F497D"/>
                </a:solidFill>
                <a:latin typeface="Century Gothic" pitchFamily="34" charset="0"/>
                <a:cs typeface="Aharoni" pitchFamily="2" charset="-79"/>
              </a:rPr>
              <a:t>A. Ficha técnica</a:t>
            </a:r>
            <a:endParaRPr lang="es-ES_tradnl" sz="1400" b="1" kern="0" dirty="0">
              <a:solidFill>
                <a:srgbClr val="1F497D"/>
              </a:solidFill>
              <a:latin typeface="Century Gothic" pitchFamily="34" charset="0"/>
              <a:cs typeface="Aharoni" pitchFamily="2" charset="-79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="" xmlns:a16="http://schemas.microsoft.com/office/drawing/2014/main" id="{CE859C61-7E19-45AE-A65B-93118F3E3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828888"/>
            <a:ext cx="3420000" cy="36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Tipo de estudio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="" xmlns:a16="http://schemas.microsoft.com/office/drawing/2014/main" id="{E1392829-84ED-4172-A805-EFB54AF5D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828888"/>
            <a:ext cx="554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Cuantitativo.</a:t>
            </a:r>
            <a:endParaRPr lang="es-ES_tradnl" sz="12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85FA112F-B50A-4E58-886C-B22ED5A24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1290634"/>
            <a:ext cx="5544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400" b="1" dirty="0">
                <a:solidFill>
                  <a:prstClr val="black"/>
                </a:solidFill>
                <a:latin typeface="Century Gothic" pitchFamily="34" charset="0"/>
              </a:rPr>
              <a:t>Entrevistas Telefónicas.</a:t>
            </a:r>
            <a:endParaRPr lang="es-ES_tradnl" sz="14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="" xmlns:a16="http://schemas.microsoft.com/office/drawing/2014/main" id="{1041BD85-CE02-48A0-AAE1-E970C2BB4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1290162"/>
            <a:ext cx="3420000" cy="36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Técnica empleada 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="" xmlns:a16="http://schemas.microsoft.com/office/drawing/2014/main" id="{CC945F3B-695C-45A4-B80D-9F2AE27CD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1751436"/>
            <a:ext cx="3420000" cy="36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Universo de análisis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22ADF7BF-6F09-48A7-922A-00B222819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1752380"/>
            <a:ext cx="554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marL="206375" indent="-206375" algn="l">
              <a:lnSpc>
                <a:spcPct val="110000"/>
              </a:lnSpc>
              <a:buClr>
                <a:srgbClr val="808080"/>
              </a:buClr>
              <a:buSzPct val="80000"/>
              <a:tabLst>
                <a:tab pos="571500" algn="l"/>
                <a:tab pos="1047750" algn="l"/>
                <a:tab pos="6894513" algn="r"/>
              </a:tabLst>
            </a:pP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Personas residentes </a:t>
            </a:r>
            <a:r>
              <a:rPr lang="es-ES_tradnl" sz="1200" dirty="0">
                <a:latin typeface="Century Gothic" pitchFamily="34" charset="0"/>
              </a:rPr>
              <a:t>mayores de 18 años de </a:t>
            </a: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edad. </a:t>
            </a:r>
          </a:p>
        </p:txBody>
      </p:sp>
      <p:sp>
        <p:nvSpPr>
          <p:cNvPr id="22" name="Rectangle 6">
            <a:extLst>
              <a:ext uri="{FF2B5EF4-FFF2-40B4-BE49-F238E27FC236}">
                <a16:creationId xmlns="" xmlns:a16="http://schemas.microsoft.com/office/drawing/2014/main" id="{EF1E55C7-86DD-487B-8C41-4B763CB4B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2212710"/>
            <a:ext cx="3420000" cy="72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Detalle del planteamiento metodológico y justificación estadística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3" name="Rectangle 6">
            <a:extLst>
              <a:ext uri="{FF2B5EF4-FFF2-40B4-BE49-F238E27FC236}">
                <a16:creationId xmlns="" xmlns:a16="http://schemas.microsoft.com/office/drawing/2014/main" id="{186F77A6-F0D5-4597-8140-B7C4F16F6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0052" y="2214126"/>
            <a:ext cx="5544000" cy="7187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tabLst>
                <a:tab pos="0" algn="l"/>
                <a:tab pos="628650" algn="l"/>
                <a:tab pos="1047750" algn="l"/>
                <a:tab pos="6894513" algn="r"/>
              </a:tabLst>
            </a:pP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Se han realizado un total de</a:t>
            </a:r>
            <a:r>
              <a:rPr lang="es-ES" sz="1200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s-ES" sz="1400" b="1" dirty="0">
                <a:latin typeface="Century Gothic" pitchFamily="34" charset="0"/>
              </a:rPr>
              <a:t>1203</a:t>
            </a:r>
            <a:r>
              <a:rPr lang="es-ES" sz="1200" dirty="0">
                <a:latin typeface="Century Gothic" pitchFamily="34" charset="0"/>
              </a:rPr>
              <a:t> </a:t>
            </a:r>
            <a:r>
              <a:rPr lang="es-ES" sz="1400" b="1" dirty="0">
                <a:latin typeface="Century Gothic" pitchFamily="34" charset="0"/>
              </a:rPr>
              <a:t>E</a:t>
            </a:r>
            <a:r>
              <a:rPr lang="es-ES" sz="1400" b="1" dirty="0">
                <a:solidFill>
                  <a:prstClr val="black"/>
                </a:solidFill>
                <a:latin typeface="Century Gothic" pitchFamily="34" charset="0"/>
              </a:rPr>
              <a:t>ntrevistas Telefónicas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, lo que supone un error muestral </a:t>
            </a:r>
            <a:r>
              <a:rPr lang="es-ES" sz="1200" dirty="0">
                <a:latin typeface="Century Gothic" pitchFamily="34" charset="0"/>
              </a:rPr>
              <a:t>de ±2,9% para 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un nivel de confianza del 95’5%, 2</a:t>
            </a:r>
            <a:r>
              <a:rPr lang="es-ES" sz="1200" dirty="0">
                <a:solidFill>
                  <a:prstClr val="black"/>
                </a:solidFill>
                <a:latin typeface="Symbol" pitchFamily="18" charset="2"/>
              </a:rPr>
              <a:t>s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.</a:t>
            </a:r>
            <a:endParaRPr lang="es-ES" sz="1200" dirty="0">
              <a:latin typeface="Century Gothic" pitchFamily="34" charset="0"/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="" xmlns:a16="http://schemas.microsoft.com/office/drawing/2014/main" id="{58C26D6C-9F9C-4906-B106-25B97EF09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3052831"/>
            <a:ext cx="3420000" cy="36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Fecha de realización del trabajo de campo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5" name="Rectangle 6">
            <a:extLst>
              <a:ext uri="{FF2B5EF4-FFF2-40B4-BE49-F238E27FC236}">
                <a16:creationId xmlns="" xmlns:a16="http://schemas.microsoft.com/office/drawing/2014/main" id="{1633C733-A0A1-40A7-B5FA-E652EEF2D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3052831"/>
            <a:ext cx="554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_tradnl" sz="1200" dirty="0">
                <a:latin typeface="Century Gothic" pitchFamily="34" charset="0"/>
              </a:rPr>
              <a:t>Del 13 al 18 de Febrero de 2019.</a:t>
            </a:r>
          </a:p>
        </p:txBody>
      </p:sp>
      <p:pic>
        <p:nvPicPr>
          <p:cNvPr id="26" name="63 Imagen" descr="MP900409708.JPG">
            <a:extLst>
              <a:ext uri="{FF2B5EF4-FFF2-40B4-BE49-F238E27FC236}">
                <a16:creationId xmlns="" xmlns:a16="http://schemas.microsoft.com/office/drawing/2014/main" id="{33BED42A-B6BD-4ED8-B61A-6BDC7D55DD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71495" y="641755"/>
            <a:ext cx="1437643" cy="95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Título"/>
          <p:cNvSpPr>
            <a:spLocks noGrp="1"/>
          </p:cNvSpPr>
          <p:nvPr>
            <p:ph type="ctrTitle" idx="4294967295"/>
          </p:nvPr>
        </p:nvSpPr>
        <p:spPr>
          <a:xfrm>
            <a:off x="546250" y="1671075"/>
            <a:ext cx="5024438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2763" indent="-512763"/>
            <a:r>
              <a:rPr lang="es-ES" sz="2000" b="1" dirty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B. – RESULTADOS DE LA INVESTIGACIÓN</a:t>
            </a:r>
            <a:endParaRPr lang="es-ES_tradnl" sz="2000" b="1" dirty="0">
              <a:solidFill>
                <a:schemeClr val="tx2">
                  <a:lumMod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7" name="6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087179CF-3B22-4331-843D-3E5DE7344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089996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1476375" algn="l"/>
                <a:tab pos="6727825" algn="l"/>
                <a:tab pos="6886575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B.1. Percepción de la calidad de vida en Álava </a:t>
            </a: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B.2. Valoración de la situación económica y el empleo en </a:t>
            </a: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Álava</a:t>
            </a:r>
            <a:endParaRPr lang="es-ES" sz="1400" dirty="0">
              <a:solidFill>
                <a:prstClr val="white"/>
              </a:solidFill>
              <a:latin typeface="Century Gothic" pitchFamily="34" charset="0"/>
            </a:endParaRP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resultados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038" y="4133988"/>
            <a:ext cx="3634599" cy="2265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86C972C-85BF-4727-90F6-B6DCA3A29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679" y="704301"/>
            <a:ext cx="4086610" cy="2160784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800" b="1" dirty="0">
                <a:solidFill>
                  <a:schemeClr val="bg1"/>
                </a:solidFill>
                <a:latin typeface="Century Gothic" pitchFamily="34" charset="0"/>
              </a:rPr>
              <a:t>B.1. Percepción de la calidad de vida en Álava </a:t>
            </a:r>
          </a:p>
          <a:p>
            <a:pPr marL="417513" lvl="1" indent="-835025"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400" dirty="0">
                <a:solidFill>
                  <a:prstClr val="white"/>
                </a:solidFill>
                <a:latin typeface="Century Gothic" pitchFamily="34" charset="0"/>
              </a:rPr>
              <a:t>B.2. Valoración de la situación económica y el empleo en </a:t>
            </a: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Álava</a:t>
            </a:r>
            <a:endParaRPr lang="es-ES" sz="1400" dirty="0">
              <a:solidFill>
                <a:prstClr val="white"/>
              </a:solidFill>
              <a:latin typeface="Century Gothic" pitchFamily="34" charset="0"/>
            </a:endParaRPr>
          </a:p>
          <a:p>
            <a:pPr marL="361950" lvl="1" indent="-361950" algn="l">
              <a:lnSpc>
                <a:spcPct val="110000"/>
              </a:lnSpc>
              <a:tabLst>
                <a:tab pos="361950" algn="l"/>
                <a:tab pos="571500" algn="l"/>
                <a:tab pos="1047750" algn="l"/>
                <a:tab pos="6894513" algn="r"/>
              </a:tabLst>
              <a:defRPr/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B.3. Valoración pormenorizada y global de la Diputación Foral de Álava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B.4. Valoración de los líderes políticos</a:t>
            </a:r>
          </a:p>
          <a:p>
            <a:pPr marL="417513" lvl="1" indent="-835025" algn="l">
              <a:lnSpc>
                <a:spcPct val="125000"/>
              </a:lnSpc>
              <a:tabLst>
                <a:tab pos="571500" algn="l"/>
                <a:tab pos="1047750" algn="l"/>
                <a:tab pos="6727825" algn="l"/>
                <a:tab pos="6886575" algn="r"/>
              </a:tabLst>
            </a:pPr>
            <a:r>
              <a:rPr lang="es-ES" sz="1400" dirty="0">
                <a:solidFill>
                  <a:schemeClr val="bg1"/>
                </a:solidFill>
                <a:latin typeface="Century Gothic" pitchFamily="34" charset="0"/>
              </a:rPr>
              <a:t>B.5. Estimación electoral</a:t>
            </a:r>
          </a:p>
        </p:txBody>
      </p:sp>
    </p:spTree>
  </p:cSld>
  <p:clrMapOvr>
    <a:masterClrMapping/>
  </p:clrMapOvr>
  <p:transition>
    <p:rand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99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99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B5B6B3"/>
    </a:dk2>
    <a:lt2>
      <a:srgbClr val="FFFFFF"/>
    </a:lt2>
    <a:accent1>
      <a:srgbClr val="9E0616"/>
    </a:accent1>
    <a:accent2>
      <a:srgbClr val="EE162D"/>
    </a:accent2>
    <a:accent3>
      <a:srgbClr val="B5B6B3"/>
    </a:accent3>
    <a:accent4>
      <a:srgbClr val="000000"/>
    </a:accent4>
    <a:accent5>
      <a:srgbClr val="DDD3AF"/>
    </a:accent5>
    <a:accent6>
      <a:srgbClr val="F2EE72"/>
    </a:accent6>
    <a:hlink>
      <a:srgbClr val="A0CFEB"/>
    </a:hlink>
    <a:folHlink>
      <a:srgbClr val="C3E76F"/>
    </a:folHlink>
  </a:clrScheme>
  <a:fontScheme name="Custom 1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77610</TotalTime>
  <Words>2134</Words>
  <Application>Microsoft Office PowerPoint</Application>
  <PresentationFormat>A4 (210 x 297 mm)</PresentationFormat>
  <Paragraphs>493</Paragraphs>
  <Slides>41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4" baseType="lpstr">
      <vt:lpstr>Diseño predeterminado</vt:lpstr>
      <vt:lpstr>2_Tema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B. – RESULTADOS DE LA INVESTIGACIÓN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Ikerfel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IKERFEL</dc:creator>
  <cp:lastModifiedBy>DFA</cp:lastModifiedBy>
  <cp:revision>9692</cp:revision>
  <cp:lastPrinted>2019-02-22T09:08:55Z</cp:lastPrinted>
  <dcterms:created xsi:type="dcterms:W3CDTF">2002-02-21T10:35:27Z</dcterms:created>
  <dcterms:modified xsi:type="dcterms:W3CDTF">2019-03-31T21:29:49Z</dcterms:modified>
</cp:coreProperties>
</file>