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3" r:id="rId6"/>
    <p:sldId id="264" r:id="rId7"/>
    <p:sldId id="265" r:id="rId8"/>
    <p:sldId id="268" r:id="rId9"/>
    <p:sldId id="266" r:id="rId10"/>
    <p:sldId id="267" r:id="rId11"/>
    <p:sldId id="262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9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37298-3E82-4C30-AF87-9424D30EE765}" type="datetimeFigureOut">
              <a:rPr lang="es-ES" smtClean="0"/>
              <a:t>17/07/2024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0AF79-E738-48B2-87CC-4C227502E55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558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0AF79-E738-48B2-87CC-4C227502E55A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543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1658F-3CEE-4513-A260-0D52AD259713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5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9CE9-90E5-4C17-BD08-BA566D0CE87E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880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8CCC-0227-4324-95A5-40CFB62224B9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4676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57F4D-7ACA-440B-A6A5-C42542B3A25E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785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389A-EAAA-4BCF-B8CC-8367554AE0CB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350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BD6B-D7AA-4C3D-AA42-A2B83E7F1613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955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0769-4401-4F37-AC54-6C203439BFD5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432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C2F-568B-4672-98B0-B97B47BC9860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7372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47ED-C257-4D01-A395-07813DA45CFC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617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A72E-536E-4DAC-A7FE-803074F96FD4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497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954B-BE41-4EE8-9A61-ED74854D316B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181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5A9F7-AB4A-4B79-8C98-0BA5254C9FD3}" type="datetime1">
              <a:rPr lang="es-ES" smtClean="0"/>
              <a:t>17/07/2024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039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43608" y="410254"/>
            <a:ext cx="9144000" cy="2027244"/>
          </a:xfrm>
          <a:solidFill>
            <a:srgbClr val="990033"/>
          </a:solidFill>
          <a:ln w="38100">
            <a:solidFill>
              <a:srgbClr val="990033"/>
            </a:solidFill>
          </a:ln>
        </p:spPr>
        <p:txBody>
          <a:bodyPr>
            <a:normAutofit/>
          </a:bodyPr>
          <a:lstStyle/>
          <a:p>
            <a:r>
              <a:rPr lang="eu-ES" b="1" dirty="0">
                <a:solidFill>
                  <a:schemeClr val="bg1"/>
                </a:solidFill>
              </a:rPr>
              <a:t>ZORUEN PLANA 2024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PLAN FIRMES 2024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</a:t>
            </a:fld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1235324" y="2961769"/>
            <a:ext cx="4009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b="1" dirty="0"/>
              <a:t>MUGIKORTASUN JASANGARRIAREN ETA BIDE AZPIEGITUREN SAILA</a:t>
            </a:r>
            <a:endParaRPr lang="es-ES" b="1" dirty="0"/>
          </a:p>
        </p:txBody>
      </p:sp>
      <p:cxnSp>
        <p:nvCxnSpPr>
          <p:cNvPr id="9" name="Conector recto 8"/>
          <p:cNvCxnSpPr/>
          <p:nvPr/>
        </p:nvCxnSpPr>
        <p:spPr>
          <a:xfrm>
            <a:off x="541176" y="470262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3" y="5257800"/>
            <a:ext cx="3380544" cy="101330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338595" y="2961769"/>
            <a:ext cx="4333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DEPARTAMENTO DE MOVILIDAD SOSTENIBLE E INFRAESTRUCTURAS VIARIAS</a:t>
            </a:r>
          </a:p>
        </p:txBody>
      </p:sp>
    </p:spTree>
    <p:extLst>
      <p:ext uri="{BB962C8B-B14F-4D97-AF65-F5344CB8AC3E}">
        <p14:creationId xmlns:p14="http://schemas.microsoft.com/office/powerpoint/2010/main" val="1902394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292385-975F-ACE4-10AB-2FC4A292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10</a:t>
            </a:fld>
            <a:endParaRPr lang="es-ES" dirty="0"/>
          </a:p>
        </p:txBody>
      </p:sp>
      <p:pic>
        <p:nvPicPr>
          <p:cNvPr id="3" name="Imagen 2" descr="Mapa&#10;&#10;Descripción generada automáticamente">
            <a:extLst>
              <a:ext uri="{FF2B5EF4-FFF2-40B4-BE49-F238E27FC236}">
                <a16:creationId xmlns:a16="http://schemas.microsoft.com/office/drawing/2014/main" id="{A6322640-6529-67C3-506A-B48D8DB1AC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288433"/>
            <a:ext cx="10924469" cy="772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62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1698" y="1130583"/>
            <a:ext cx="5001837" cy="2151589"/>
          </a:xfrm>
          <a:solidFill>
            <a:srgbClr val="990033"/>
          </a:solidFill>
        </p:spPr>
        <p:txBody>
          <a:bodyPr>
            <a:norm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Eskerrik asko zure arretarengatik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11</a:t>
            </a:fld>
            <a:endParaRPr lang="es-ES" dirty="0"/>
          </a:p>
        </p:txBody>
      </p:sp>
      <p:cxnSp>
        <p:nvCxnSpPr>
          <p:cNvPr id="7" name="Conector recto 6"/>
          <p:cNvCxnSpPr/>
          <p:nvPr/>
        </p:nvCxnSpPr>
        <p:spPr>
          <a:xfrm>
            <a:off x="541176" y="470262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848" y="5072820"/>
            <a:ext cx="3596952" cy="1079086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6498016" y="1130582"/>
            <a:ext cx="5001837" cy="215158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2329059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689389" cy="903502"/>
          </a:xfrm>
          <a:solidFill>
            <a:srgbClr val="990033"/>
          </a:solidFill>
        </p:spPr>
        <p:txBody>
          <a:bodyPr>
            <a:norm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Datu orokorrak</a:t>
            </a:r>
            <a:endParaRPr lang="es-ES" sz="60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55265" y="1903988"/>
            <a:ext cx="4951012" cy="2400806"/>
          </a:xfrm>
        </p:spPr>
        <p:txBody>
          <a:bodyPr>
            <a:noAutofit/>
          </a:bodyPr>
          <a:lstStyle/>
          <a:p>
            <a:pPr lvl="0">
              <a:lnSpc>
                <a:spcPct val="70000"/>
              </a:lnSpc>
            </a:pPr>
            <a:r>
              <a:rPr lang="eu-ES" sz="3500" dirty="0"/>
              <a:t>3,5 milioi euroko inbertsioa</a:t>
            </a:r>
          </a:p>
          <a:p>
            <a:pPr lvl="0">
              <a:lnSpc>
                <a:spcPct val="70000"/>
              </a:lnSpc>
            </a:pPr>
            <a:endParaRPr lang="es-ES" sz="3500" dirty="0"/>
          </a:p>
          <a:p>
            <a:pPr lvl="0">
              <a:lnSpc>
                <a:spcPct val="70000"/>
              </a:lnSpc>
            </a:pPr>
            <a:r>
              <a:rPr lang="eu-ES" sz="3500" dirty="0"/>
              <a:t>Arabako 71 errepidetan esku hartzea</a:t>
            </a:r>
            <a:endParaRPr lang="es-ES" sz="3500" dirty="0"/>
          </a:p>
          <a:p>
            <a:endParaRPr lang="es-ES" sz="35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2</a:t>
            </a:fld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559837" y="537086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/>
          <p:cNvSpPr txBox="1">
            <a:spLocks/>
          </p:cNvSpPr>
          <p:nvPr/>
        </p:nvSpPr>
        <p:spPr>
          <a:xfrm>
            <a:off x="6814751" y="367787"/>
            <a:ext cx="4689389" cy="903503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000" b="1" dirty="0">
                <a:solidFill>
                  <a:schemeClr val="bg1"/>
                </a:solidFill>
              </a:rPr>
              <a:t>Datos generales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814751" y="1903988"/>
            <a:ext cx="4609645" cy="240080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5000" dirty="0"/>
              <a:t>Inversión de 3,5 millones de euros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5000" dirty="0"/>
          </a:p>
          <a:p>
            <a:r>
              <a:rPr lang="es-ES" sz="5000" dirty="0"/>
              <a:t>Intervención en 71 carreteras alavesas</a:t>
            </a:r>
          </a:p>
        </p:txBody>
      </p:sp>
    </p:spTree>
    <p:extLst>
      <p:ext uri="{BB962C8B-B14F-4D97-AF65-F5344CB8AC3E}">
        <p14:creationId xmlns:p14="http://schemas.microsoft.com/office/powerpoint/2010/main" val="4138661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976" y="149290"/>
            <a:ext cx="5276797" cy="1407374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Banaketa sareen arabera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6043" y="1717592"/>
            <a:ext cx="5185730" cy="4003072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</a:pPr>
            <a:r>
              <a:rPr lang="eu-ES" sz="3300" dirty="0"/>
              <a:t>Lehentasunezko intereseko sarea: 4 errepide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Oinarrizko sarea: 4 errepide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Eskualde sarea: 6 errepide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Toki sarea: 27 errepide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Auzobide sarea: 30 errepide</a:t>
            </a:r>
            <a:endParaRPr lang="es-ES" sz="3300" dirty="0"/>
          </a:p>
          <a:p>
            <a:pPr marL="0" indent="0">
              <a:buNone/>
            </a:pPr>
            <a:endParaRPr lang="es-ES" sz="3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3</a:t>
            </a:fld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586895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/>
          <p:cNvSpPr txBox="1">
            <a:spLocks/>
          </p:cNvSpPr>
          <p:nvPr/>
        </p:nvSpPr>
        <p:spPr>
          <a:xfrm>
            <a:off x="6631448" y="1859952"/>
            <a:ext cx="5185730" cy="40293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300" dirty="0"/>
              <a:t>Red de Interés Preferente: </a:t>
            </a:r>
          </a:p>
          <a:p>
            <a:pPr marL="0" indent="0">
              <a:buNone/>
            </a:pPr>
            <a:r>
              <a:rPr lang="es-ES" sz="4300" dirty="0"/>
              <a:t>  4 carreteras</a:t>
            </a:r>
          </a:p>
          <a:p>
            <a:endParaRPr lang="es-ES" sz="600" dirty="0"/>
          </a:p>
          <a:p>
            <a:r>
              <a:rPr lang="es-ES" sz="4300" dirty="0"/>
              <a:t>Red Básica: 4 carreteras</a:t>
            </a:r>
          </a:p>
          <a:p>
            <a:endParaRPr lang="es-ES" sz="700" dirty="0"/>
          </a:p>
          <a:p>
            <a:r>
              <a:rPr lang="es-ES" sz="4300" dirty="0"/>
              <a:t>Red Comarcal: 6 carreteras</a:t>
            </a:r>
          </a:p>
          <a:p>
            <a:endParaRPr lang="es-ES" sz="700" dirty="0"/>
          </a:p>
          <a:p>
            <a:r>
              <a:rPr lang="es-ES" sz="4300" dirty="0"/>
              <a:t>Red Local: 27 carreteras</a:t>
            </a:r>
          </a:p>
          <a:p>
            <a:r>
              <a:rPr lang="es-ES" sz="700" dirty="0"/>
              <a:t>2</a:t>
            </a:r>
          </a:p>
          <a:p>
            <a:r>
              <a:rPr lang="es-ES" sz="4300" dirty="0"/>
              <a:t>Red Vecinal: 30 carreteras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6540381" y="149292"/>
            <a:ext cx="5276797" cy="1407372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000" b="1" dirty="0">
                <a:solidFill>
                  <a:schemeClr val="bg1"/>
                </a:solidFill>
              </a:rPr>
              <a:t>Distribución por redes </a:t>
            </a:r>
          </a:p>
        </p:txBody>
      </p:sp>
    </p:spTree>
    <p:extLst>
      <p:ext uri="{BB962C8B-B14F-4D97-AF65-F5344CB8AC3E}">
        <p14:creationId xmlns:p14="http://schemas.microsoft.com/office/powerpoint/2010/main" val="132078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1275" y="114884"/>
            <a:ext cx="5412259" cy="1528989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Lehentasunezko intereseko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1275" y="1643873"/>
            <a:ext cx="5438005" cy="3741379"/>
          </a:xfrm>
        </p:spPr>
        <p:txBody>
          <a:bodyPr>
            <a:noAutofit/>
          </a:bodyPr>
          <a:lstStyle/>
          <a:p>
            <a:pPr lvl="0" algn="just"/>
            <a:endParaRPr lang="eu-ES" sz="2900" dirty="0">
              <a:highlight>
                <a:srgbClr val="FFFF00"/>
              </a:highlight>
            </a:endParaRPr>
          </a:p>
          <a:p>
            <a:pPr algn="just">
              <a:spcAft>
                <a:spcPts val="800"/>
              </a:spcAft>
            </a:pPr>
            <a:r>
              <a:rPr lang="eu-ES" sz="2900" dirty="0"/>
              <a:t>A-1. 4,8 km-ko tarte osoak eta eremu puntualak. </a:t>
            </a:r>
            <a:endParaRPr lang="es-ES" sz="2900" dirty="0"/>
          </a:p>
          <a:p>
            <a:pPr algn="just">
              <a:spcAft>
                <a:spcPts val="800"/>
              </a:spcAft>
            </a:pPr>
            <a:r>
              <a:rPr lang="eu-ES" sz="2900" dirty="0"/>
              <a:t>N-124. Zona jakin batzuk konpontzea. </a:t>
            </a:r>
            <a:endParaRPr lang="es-ES" sz="2900" dirty="0"/>
          </a:p>
          <a:p>
            <a:pPr algn="just">
              <a:spcAft>
                <a:spcPts val="800"/>
              </a:spcAft>
            </a:pPr>
            <a:r>
              <a:rPr lang="eu-ES" sz="2900" dirty="0"/>
              <a:t>AP-1. Zona jakin batzuk konpontzea.</a:t>
            </a:r>
            <a:endParaRPr lang="es-ES" sz="2900" dirty="0"/>
          </a:p>
          <a:p>
            <a:pPr algn="just">
              <a:spcAft>
                <a:spcPts val="800"/>
              </a:spcAft>
            </a:pPr>
            <a:r>
              <a:rPr lang="eu-ES" sz="2900" dirty="0"/>
              <a:t>N-622. 1,7 km-ko tarte osoak.</a:t>
            </a:r>
            <a:endParaRPr lang="es-ES" sz="2900" dirty="0"/>
          </a:p>
          <a:p>
            <a:pPr lvl="0" algn="just"/>
            <a:endParaRPr lang="es-ES" sz="500" dirty="0">
              <a:highlight>
                <a:srgbClr val="FFFF00"/>
              </a:highlight>
            </a:endParaRPr>
          </a:p>
          <a:p>
            <a:pPr algn="just"/>
            <a:endParaRPr lang="es-ES" sz="29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4</a:t>
            </a:fld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582931" y="669164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6432721" y="114884"/>
            <a:ext cx="5412259" cy="152898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 de Interés Preferente</a:t>
            </a:r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6281350" y="1643873"/>
            <a:ext cx="5715000" cy="463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900" dirty="0"/>
          </a:p>
          <a:p>
            <a:pPr algn="just">
              <a:spcAft>
                <a:spcPts val="800"/>
              </a:spcAft>
            </a:pPr>
            <a:r>
              <a:rPr lang="es-ES" sz="2900" dirty="0"/>
              <a:t>A-1. Tramos completos que  suman 4,8 km y zonas puntuales. </a:t>
            </a:r>
          </a:p>
          <a:p>
            <a:pPr algn="just">
              <a:spcAft>
                <a:spcPts val="800"/>
              </a:spcAft>
            </a:pPr>
            <a:r>
              <a:rPr lang="es-ES" sz="2900" dirty="0"/>
              <a:t>N-124. Reparación de zonas puntuales. </a:t>
            </a:r>
          </a:p>
          <a:p>
            <a:pPr algn="just">
              <a:spcAft>
                <a:spcPts val="800"/>
              </a:spcAft>
            </a:pPr>
            <a:r>
              <a:rPr lang="es-ES" sz="2900" dirty="0"/>
              <a:t>AP-1. Reparación de zonas puntuales.</a:t>
            </a:r>
          </a:p>
          <a:p>
            <a:pPr algn="just">
              <a:spcAft>
                <a:spcPts val="800"/>
              </a:spcAft>
            </a:pPr>
            <a:r>
              <a:rPr lang="es-ES" sz="2900" dirty="0"/>
              <a:t>N-622. Tramos completos que suman 1,7 km.</a:t>
            </a:r>
          </a:p>
          <a:p>
            <a:pPr algn="just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7982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689389" cy="1109448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Oinarrizko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47433"/>
            <a:ext cx="4993104" cy="438464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A-124. Hondatutako zona jakin batzuk konpontzea. </a:t>
            </a:r>
            <a:endParaRPr lang="es-ES" sz="2250" dirty="0"/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A-624. </a:t>
            </a:r>
            <a:r>
              <a:rPr lang="eu-ES" sz="2250" dirty="0" err="1"/>
              <a:t>Lanteno</a:t>
            </a:r>
            <a:r>
              <a:rPr lang="eu-ES" sz="2250" dirty="0"/>
              <a:t> parean kilometro bateko tarte osoa eta hondatutako zonak.</a:t>
            </a:r>
            <a:endParaRPr lang="es-ES" sz="2250" dirty="0"/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A-627. Gipuzkoako mugatik gertu dagoen 1 km-ko tarte batean zona puntualak konpontzea</a:t>
            </a:r>
            <a:endParaRPr lang="es-ES" sz="2250" dirty="0"/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 A-126. Errodadura geruza berritzea 2,3 km-ko tarte batean </a:t>
            </a:r>
            <a:r>
              <a:rPr lang="eu-ES" sz="2250" dirty="0" err="1"/>
              <a:t>Angostinan</a:t>
            </a:r>
            <a:endParaRPr lang="es-ES" sz="225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6126031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/>
          <p:cNvSpPr txBox="1">
            <a:spLocks/>
          </p:cNvSpPr>
          <p:nvPr/>
        </p:nvSpPr>
        <p:spPr>
          <a:xfrm>
            <a:off x="6664411" y="365126"/>
            <a:ext cx="4689389" cy="1109448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 Básica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664411" y="1625473"/>
            <a:ext cx="4597147" cy="4268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A-124. Reparación de zonas puntuales deterioradas. 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A-624. Tramo completo de un km a la altura de </a:t>
            </a:r>
            <a:r>
              <a:rPr lang="es-ES" sz="2250" dirty="0" err="1"/>
              <a:t>Llanteno</a:t>
            </a:r>
            <a:r>
              <a:rPr lang="es-ES" sz="2250" dirty="0"/>
              <a:t> y zonas deterioradas.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A-627. Reparación de zonas puntuales en un tramo de 1 km cerca del límite con Gipuzkoa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 A-126. Renovación capa de la  rodadura en un tramo de 2,3 km en </a:t>
            </a:r>
            <a:r>
              <a:rPr lang="es-ES" sz="2250" dirty="0" err="1"/>
              <a:t>Angostina</a:t>
            </a:r>
            <a:endParaRPr lang="es-ES" sz="2250" dirty="0"/>
          </a:p>
        </p:txBody>
      </p:sp>
    </p:spTree>
    <p:extLst>
      <p:ext uri="{BB962C8B-B14F-4D97-AF65-F5344CB8AC3E}">
        <p14:creationId xmlns:p14="http://schemas.microsoft.com/office/powerpoint/2010/main" val="2043737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0" y="238181"/>
            <a:ext cx="5647500" cy="1018832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</a:rPr>
              <a:t>Red Comarcal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668758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>
          <a:xfrm>
            <a:off x="248502" y="238181"/>
            <a:ext cx="5647500" cy="1018832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u-ES" sz="5400" b="1" dirty="0">
                <a:solidFill>
                  <a:schemeClr val="bg1"/>
                </a:solidFill>
              </a:rPr>
              <a:t>Eskualde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54809BB-E113-518F-203E-D8D875766B58}"/>
              </a:ext>
            </a:extLst>
          </p:cNvPr>
          <p:cNvSpPr txBox="1"/>
          <p:nvPr/>
        </p:nvSpPr>
        <p:spPr>
          <a:xfrm>
            <a:off x="6096000" y="1458362"/>
            <a:ext cx="57234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A-2122, en Fontecha. Reparación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de zonas deterioradas con fresados y reposición.</a:t>
            </a:r>
            <a:endParaRPr kumimoji="0" lang="es-E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A-2124, en el puerto de Vitoria. Reparación de zonas deterioradas con fresados y reposición.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A-2128, en el puerto de 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Opakua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, cara norte. Adecuación asentamientos en tramo de 3,4 km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A-2521. Nueva capa de 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rodadura en tramo de 1 km cerca de </a:t>
            </a:r>
            <a:r>
              <a:rPr lang="es-ES" sz="2100" dirty="0" err="1">
                <a:solidFill>
                  <a:prstClr val="black"/>
                </a:solidFill>
                <a:latin typeface="Calibri" panose="020F0502020204030204"/>
              </a:rPr>
              <a:t>Goiuri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A-2522, entre </a:t>
            </a:r>
            <a:r>
              <a:rPr lang="es-ES" sz="2100" dirty="0" err="1">
                <a:solidFill>
                  <a:prstClr val="black"/>
                </a:solidFill>
                <a:latin typeface="Calibri" panose="020F0502020204030204"/>
              </a:rPr>
              <a:t>Baranbio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 y el límite provincial con Bizkaia. Renovación de capa de rodadura en tramo d 1 km. 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A-2602, entre Artziniega y el límite provincial con Burgos. Reparación puntual de zonas deterioradas</a:t>
            </a:r>
            <a:endParaRPr kumimoji="0" lang="es-E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FCEF5AB-97CC-797C-DC5B-B0BC7795A482}"/>
              </a:ext>
            </a:extLst>
          </p:cNvPr>
          <p:cNvSpPr txBox="1"/>
          <p:nvPr/>
        </p:nvSpPr>
        <p:spPr>
          <a:xfrm>
            <a:off x="145581" y="1458362"/>
            <a:ext cx="5853342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u-ES" sz="21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A-2122, </a:t>
            </a:r>
            <a:r>
              <a:rPr lang="eu-ES" sz="2100" dirty="0" err="1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Fontechan</a:t>
            </a:r>
            <a:r>
              <a:rPr lang="eu-ES" sz="21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. Hondatutako zonak konpontzea fresaketa eta birjartzearekin.</a:t>
            </a:r>
            <a:endParaRPr lang="es-ES" sz="210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u-ES" sz="21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A-2124, Gasteizko mendatean. Hondatutako zonak konpontzea fresaketa eta birjartzearekin.</a:t>
            </a:r>
            <a:endParaRPr lang="es-ES" sz="210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u-ES" sz="21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A-2128 errepidea, Opakuako mendatean, iparraldean. 3,4 km-ko tartean kokaguneak egokitzea. </a:t>
            </a:r>
            <a:endParaRPr lang="es-ES" sz="210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u-ES" sz="21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A-2521. Errodadura geruza berria 1 km-ko tartean Goiuritik gertu. </a:t>
            </a:r>
            <a:endParaRPr lang="es-ES" sz="210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u-ES" sz="21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A-2522, Baranbioren eta Bizkaiko mugaren artean. Errodadura geruza berritzea kilometro bateko tarte batean. </a:t>
            </a:r>
            <a:endParaRPr lang="es-ES" sz="210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u-ES" sz="21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A-2602, Artziniegaren eta Burgosko mugaren artean. Hondatutako guneen konponketa jakin batzuk</a:t>
            </a:r>
            <a:endParaRPr lang="es-ES" sz="210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04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0978" y="259144"/>
            <a:ext cx="5603789" cy="1420261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Toki eta auzobide sareak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0976" y="1755843"/>
            <a:ext cx="5603789" cy="717291"/>
          </a:xfrm>
        </p:spPr>
        <p:txBody>
          <a:bodyPr>
            <a:noAutofit/>
          </a:bodyPr>
          <a:lstStyle/>
          <a:p>
            <a:r>
              <a:rPr lang="eu-ES" sz="2500" dirty="0"/>
              <a:t>Herri txikiei zerbitzu ematen dieten 57 errepide kontserbatu eta mantentzea.</a:t>
            </a:r>
            <a:endParaRPr lang="es-ES" sz="2500" dirty="0"/>
          </a:p>
          <a:p>
            <a:pPr marL="0" indent="0">
              <a:buNone/>
            </a:pPr>
            <a:endParaRPr lang="es-ES" sz="25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89689" y="6347018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"/>
          <p:cNvSpPr txBox="1">
            <a:spLocks/>
          </p:cNvSpPr>
          <p:nvPr/>
        </p:nvSpPr>
        <p:spPr>
          <a:xfrm>
            <a:off x="6254579" y="259145"/>
            <a:ext cx="5603789" cy="1420261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Redes Local y Vecinal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6254578" y="1741325"/>
            <a:ext cx="5603789" cy="1117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500" dirty="0"/>
              <a:t>Conservación y mantenimiento de 57 carreteras que sirven a localidades pequeñas.</a:t>
            </a:r>
          </a:p>
          <a:p>
            <a:pPr algn="just"/>
            <a:endParaRPr lang="es-ES" sz="25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6319892" y="3028221"/>
            <a:ext cx="5603789" cy="37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500" dirty="0"/>
              <a:t>Mejora firme accesos a núcleos rurales: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9567596" y="3537251"/>
            <a:ext cx="23725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2000" dirty="0"/>
              <a:t>Monasterioguren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Oreitia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Fresneda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Quejo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Mioma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Acebedo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Valluerca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etc.</a:t>
            </a:r>
          </a:p>
          <a:p>
            <a:pPr marL="285750" indent="-285750">
              <a:buFontTx/>
              <a:buChar char="-"/>
            </a:pPr>
            <a:endParaRPr lang="es-ES" sz="2000" dirty="0"/>
          </a:p>
        </p:txBody>
      </p:sp>
      <p:cxnSp>
        <p:nvCxnSpPr>
          <p:cNvPr id="14" name="Conector recto 13"/>
          <p:cNvCxnSpPr/>
          <p:nvPr/>
        </p:nvCxnSpPr>
        <p:spPr>
          <a:xfrm>
            <a:off x="6694419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9581768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contenido 2"/>
          <p:cNvSpPr txBox="1">
            <a:spLocks/>
          </p:cNvSpPr>
          <p:nvPr/>
        </p:nvSpPr>
        <p:spPr>
          <a:xfrm>
            <a:off x="333633" y="2731864"/>
            <a:ext cx="5603789" cy="717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u-ES" sz="2500" dirty="0"/>
              <a:t>Herrigune hauetarako sarbideetako zorua hobetzea:</a:t>
            </a:r>
            <a:endParaRPr lang="es-ES" sz="2500" dirty="0"/>
          </a:p>
          <a:p>
            <a:pPr marL="0" indent="0">
              <a:buFont typeface="Arial" panose="020B0604020202020204" pitchFamily="34" charset="0"/>
              <a:buNone/>
            </a:pPr>
            <a:endParaRPr lang="es-ES" sz="25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6727371" y="3569083"/>
            <a:ext cx="28402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2000" dirty="0" err="1"/>
              <a:t>Mendijur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 err="1"/>
              <a:t>Audikana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/>
              <a:t>Ullibarri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Uribarri</a:t>
            </a:r>
          </a:p>
          <a:p>
            <a:pPr marL="285750" indent="-285750">
              <a:buFontTx/>
              <a:buChar char="-"/>
            </a:pPr>
            <a:r>
              <a:rPr lang="es-ES" sz="2000" dirty="0" err="1"/>
              <a:t>Etxaguen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 err="1"/>
              <a:t>Apellániz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/>
              <a:t>Basabe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Retes de Tudela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758889" y="3633439"/>
            <a:ext cx="28402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2000" dirty="0" err="1"/>
              <a:t>Mendixur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 err="1"/>
              <a:t>Audikana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/>
              <a:t>Ullibarri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Uribarri</a:t>
            </a:r>
          </a:p>
          <a:p>
            <a:pPr marL="285750" indent="-285750">
              <a:buFontTx/>
              <a:buChar char="-"/>
            </a:pPr>
            <a:r>
              <a:rPr lang="es-ES" sz="2000" dirty="0" err="1"/>
              <a:t>Etxaguen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 err="1"/>
              <a:t>Apilaiz</a:t>
            </a:r>
            <a:endParaRPr lang="es-ES" sz="2000" dirty="0"/>
          </a:p>
          <a:p>
            <a:pPr marL="285750" indent="-285750">
              <a:buFontTx/>
              <a:buChar char="-"/>
            </a:pPr>
            <a:r>
              <a:rPr lang="es-ES" sz="2000" dirty="0"/>
              <a:t>Basabe</a:t>
            </a:r>
          </a:p>
          <a:p>
            <a:pPr marL="285750" indent="-285750">
              <a:buFontTx/>
              <a:buChar char="-"/>
            </a:pPr>
            <a:r>
              <a:rPr lang="es-ES" sz="2000" dirty="0" err="1"/>
              <a:t>Erretes</a:t>
            </a:r>
            <a:r>
              <a:rPr lang="es-ES" sz="2000" dirty="0"/>
              <a:t> Tudela</a:t>
            </a:r>
          </a:p>
          <a:p>
            <a:endParaRPr lang="es-ES" sz="20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3393129" y="3599861"/>
            <a:ext cx="23004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2000" dirty="0"/>
              <a:t>Monasterioguren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Oreitia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Fresneda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Quejo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Mioma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Acebedo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Valluerca</a:t>
            </a:r>
          </a:p>
          <a:p>
            <a:pPr marL="285750" indent="-285750">
              <a:buFontTx/>
              <a:buChar char="-"/>
            </a:pPr>
            <a:r>
              <a:rPr lang="es-ES" sz="2000" dirty="0"/>
              <a:t>Eta </a:t>
            </a:r>
            <a:r>
              <a:rPr lang="es-ES" sz="2000" dirty="0" err="1"/>
              <a:t>abar</a:t>
            </a:r>
            <a:endParaRPr lang="es-ES" sz="2000" dirty="0"/>
          </a:p>
          <a:p>
            <a:pPr marL="285750" indent="-285750">
              <a:buFontTx/>
              <a:buChar char="-"/>
            </a:pPr>
            <a:endParaRPr lang="es-ES" sz="2000" dirty="0"/>
          </a:p>
        </p:txBody>
      </p:sp>
      <p:cxnSp>
        <p:nvCxnSpPr>
          <p:cNvPr id="21" name="Conector recto 20"/>
          <p:cNvCxnSpPr/>
          <p:nvPr/>
        </p:nvCxnSpPr>
        <p:spPr>
          <a:xfrm>
            <a:off x="758889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3409605" y="3531525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475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A10235-BBAB-3EB7-5258-81B912C7F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8</a:t>
            </a:fld>
            <a:endParaRPr lang="es-ES" dirty="0"/>
          </a:p>
        </p:txBody>
      </p:sp>
      <p:pic>
        <p:nvPicPr>
          <p:cNvPr id="3" name="Imagen 2" descr="Mapa&#10;&#10;Descripción generada automáticamente">
            <a:extLst>
              <a:ext uri="{FF2B5EF4-FFF2-40B4-BE49-F238E27FC236}">
                <a16:creationId xmlns:a16="http://schemas.microsoft.com/office/drawing/2014/main" id="{72CF50C8-ACAA-7098-EA12-B22884B51D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288433"/>
            <a:ext cx="10892589" cy="77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39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E455C5F-0BC2-C39E-7051-7BAAF1AC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9</a:t>
            </a:fld>
            <a:endParaRPr lang="es-ES" dirty="0"/>
          </a:p>
        </p:txBody>
      </p:sp>
      <p:pic>
        <p:nvPicPr>
          <p:cNvPr id="3" name="Imagen 2" descr="Mapa&#10;&#10;Descripción generada automáticamente">
            <a:extLst>
              <a:ext uri="{FF2B5EF4-FFF2-40B4-BE49-F238E27FC236}">
                <a16:creationId xmlns:a16="http://schemas.microsoft.com/office/drawing/2014/main" id="{26CD1FCD-6AFE-09E7-3EE7-20595A4CF0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-288434"/>
            <a:ext cx="10940717" cy="773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154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1775</TotalTime>
  <Words>568</Words>
  <Application>Microsoft Office PowerPoint</Application>
  <PresentationFormat>Panorámica</PresentationFormat>
  <Paragraphs>116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ZORUEN PLANA 2024 PLAN FIRMES 2024</vt:lpstr>
      <vt:lpstr>Datu orokorrak</vt:lpstr>
      <vt:lpstr>Banaketa sareen arabera</vt:lpstr>
      <vt:lpstr>Lehentasunezko intereseko sarea</vt:lpstr>
      <vt:lpstr>Oinarrizko sarea</vt:lpstr>
      <vt:lpstr>Red Comarcal</vt:lpstr>
      <vt:lpstr>Toki eta auzobide sareak</vt:lpstr>
      <vt:lpstr>Presentación de PowerPoint</vt:lpstr>
      <vt:lpstr>Presentación de PowerPoint</vt:lpstr>
      <vt:lpstr>Presentación de PowerPoint</vt:lpstr>
      <vt:lpstr>Eskerrik asko zure arretarengatik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FIRMES 2020</dc:title>
  <dc:creator>Alicia Diaz</dc:creator>
  <cp:lastModifiedBy>Jimenez Barragan, Jose Luis</cp:lastModifiedBy>
  <cp:revision>73</cp:revision>
  <dcterms:created xsi:type="dcterms:W3CDTF">2020-07-14T07:29:18Z</dcterms:created>
  <dcterms:modified xsi:type="dcterms:W3CDTF">2024-07-17T10:14:41Z</dcterms:modified>
</cp:coreProperties>
</file>