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9" r:id="rId5"/>
    <p:sldId id="263" r:id="rId6"/>
    <p:sldId id="264" r:id="rId7"/>
    <p:sldId id="270" r:id="rId8"/>
    <p:sldId id="265" r:id="rId9"/>
    <p:sldId id="268" r:id="rId10"/>
    <p:sldId id="267" r:id="rId11"/>
    <p:sldId id="262" r:id="rId12"/>
  </p:sldIdLst>
  <p:sldSz cx="12192000" cy="6858000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37298-3E82-4C30-AF87-9424D30EE765}" type="datetimeFigureOut">
              <a:rPr lang="es-ES" smtClean="0"/>
              <a:t>09/07/2026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AF79-E738-48B2-87CC-4C227502E55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558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0AF79-E738-48B2-87CC-4C227502E55A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543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658F-3CEE-4513-A260-0D52AD259713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5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9CE9-90E5-4C17-BD08-BA566D0CE87E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88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8CCC-0227-4324-95A5-40CFB62224B9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467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7F4D-7ACA-440B-A6A5-C42542B3A25E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85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389A-EAAA-4BCF-B8CC-8367554AE0CB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350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BD6B-D7AA-4C3D-AA42-A2B83E7F1613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955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0769-4401-4F37-AC54-6C203439BFD5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432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C2F-568B-4672-98B0-B97B47BC9860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737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47ED-C257-4D01-A395-07813DA45CFC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61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A72E-536E-4DAC-A7FE-803074F96FD4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49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954B-BE41-4EE8-9A61-ED74854D316B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181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5A9F7-AB4A-4B79-8C98-0BA5254C9FD3}" type="datetime1">
              <a:rPr lang="es-ES" smtClean="0"/>
              <a:t>09/07/2026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039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43608" y="410254"/>
            <a:ext cx="9144000" cy="2027244"/>
          </a:xfrm>
          <a:solidFill>
            <a:srgbClr val="990033"/>
          </a:solidFill>
          <a:ln w="38100">
            <a:solidFill>
              <a:srgbClr val="990033"/>
            </a:solidFill>
          </a:ln>
        </p:spPr>
        <p:txBody>
          <a:bodyPr>
            <a:normAutofit/>
          </a:bodyPr>
          <a:lstStyle/>
          <a:p>
            <a:r>
              <a:rPr lang="eu-ES" b="1" dirty="0">
                <a:solidFill>
                  <a:schemeClr val="bg1"/>
                </a:solidFill>
              </a:rPr>
              <a:t>ZORUEN PLANA 2026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PLAN FIRMES 2026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</a:t>
            </a:fld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235324" y="2961769"/>
            <a:ext cx="4009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b="1" dirty="0"/>
              <a:t>MUGIKORTASUN JASANGARRIAREN ETA BIDE AZPIEGITUREN SAILA</a:t>
            </a:r>
            <a:endParaRPr lang="es-ES" b="1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3" y="5257800"/>
            <a:ext cx="3380544" cy="101330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338595" y="2961769"/>
            <a:ext cx="4333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DEPARTAMENTO DE MOVILIDAD SOSTENIBLE E INFRAESTRUCTURAS VIARIAS</a:t>
            </a:r>
          </a:p>
        </p:txBody>
      </p:sp>
    </p:spTree>
    <p:extLst>
      <p:ext uri="{BB962C8B-B14F-4D97-AF65-F5344CB8AC3E}">
        <p14:creationId xmlns:p14="http://schemas.microsoft.com/office/powerpoint/2010/main" val="1902394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292385-975F-ACE4-10AB-2FC4A292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10</a:t>
            </a:fld>
            <a:endParaRPr lang="es-ES" dirty="0"/>
          </a:p>
        </p:txBody>
      </p:sp>
      <p:pic>
        <p:nvPicPr>
          <p:cNvPr id="3" name="Imagen 2" descr="Mapa&#10;&#10;El contenido generado por IA puede ser incorrecto.">
            <a:extLst>
              <a:ext uri="{FF2B5EF4-FFF2-40B4-BE49-F238E27FC236}">
                <a16:creationId xmlns:a16="http://schemas.microsoft.com/office/drawing/2014/main" id="{509F7526-9AB9-FBEF-A7E7-748A4F595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08" y="0"/>
            <a:ext cx="9693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698" y="1130583"/>
            <a:ext cx="5001837" cy="2151589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Eskerrik asko zure arretarengatik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11</a:t>
            </a:fld>
            <a:endParaRPr lang="es-ES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848" y="5072820"/>
            <a:ext cx="3596952" cy="1079086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6498016" y="1130582"/>
            <a:ext cx="5001837" cy="21515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2329059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903502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Datu orokorrak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55265" y="1903988"/>
            <a:ext cx="4951012" cy="2400806"/>
          </a:xfrm>
        </p:spPr>
        <p:txBody>
          <a:bodyPr>
            <a:noAutofit/>
          </a:bodyPr>
          <a:lstStyle/>
          <a:p>
            <a:pPr lvl="0">
              <a:lnSpc>
                <a:spcPct val="70000"/>
              </a:lnSpc>
            </a:pPr>
            <a:r>
              <a:rPr lang="eu-ES" sz="3500" dirty="0"/>
              <a:t>5,1 milioi euroko inbertsioa</a:t>
            </a:r>
          </a:p>
          <a:p>
            <a:pPr lvl="0">
              <a:lnSpc>
                <a:spcPct val="70000"/>
              </a:lnSpc>
            </a:pPr>
            <a:endParaRPr lang="es-ES" sz="3500" dirty="0"/>
          </a:p>
          <a:p>
            <a:pPr lvl="0">
              <a:lnSpc>
                <a:spcPct val="70000"/>
              </a:lnSpc>
            </a:pPr>
            <a:r>
              <a:rPr lang="eu-ES" sz="3500"/>
              <a:t>Arabako 40 </a:t>
            </a:r>
            <a:r>
              <a:rPr lang="eu-ES" sz="3500" dirty="0"/>
              <a:t>errepidetan esku hartzea</a:t>
            </a:r>
            <a:endParaRPr lang="es-ES" sz="3500" dirty="0"/>
          </a:p>
          <a:p>
            <a:endParaRPr lang="es-ES" sz="3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2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559837" y="537086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 txBox="1">
            <a:spLocks/>
          </p:cNvSpPr>
          <p:nvPr/>
        </p:nvSpPr>
        <p:spPr>
          <a:xfrm>
            <a:off x="6814751" y="367787"/>
            <a:ext cx="4689389" cy="903503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b="1" dirty="0">
                <a:solidFill>
                  <a:schemeClr val="bg1"/>
                </a:solidFill>
              </a:rPr>
              <a:t>Datos generales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814751" y="1903988"/>
            <a:ext cx="4609645" cy="2400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5000" dirty="0"/>
              <a:t>Inversión de 5,1 millones de euros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5000" dirty="0"/>
          </a:p>
          <a:p>
            <a:r>
              <a:rPr lang="es-ES" sz="5000" dirty="0"/>
              <a:t>Intervención en 40 carreteras alavesas</a:t>
            </a:r>
          </a:p>
        </p:txBody>
      </p:sp>
    </p:spTree>
    <p:extLst>
      <p:ext uri="{BB962C8B-B14F-4D97-AF65-F5344CB8AC3E}">
        <p14:creationId xmlns:p14="http://schemas.microsoft.com/office/powerpoint/2010/main" val="413866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976" y="149290"/>
            <a:ext cx="5276797" cy="1407374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Banaketa sareen arabera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6042" y="1717592"/>
            <a:ext cx="5276797" cy="4003072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eu-ES" sz="3300" dirty="0"/>
              <a:t>Lehentasunezko intereseko sarea: 5 errepide.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Oinarrizko sarea: 3 errepide.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Eskualde sarea: 8 errepide.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Toki sarea: 14 errepide.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Auzobide sarea: 10 errepide</a:t>
            </a:r>
            <a:endParaRPr lang="es-ES" sz="3300" dirty="0"/>
          </a:p>
          <a:p>
            <a:pPr marL="0" indent="0">
              <a:buNone/>
            </a:pPr>
            <a:endParaRPr lang="es-ES" sz="3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3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586895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/>
          <p:cNvSpPr txBox="1">
            <a:spLocks/>
          </p:cNvSpPr>
          <p:nvPr/>
        </p:nvSpPr>
        <p:spPr>
          <a:xfrm>
            <a:off x="6631448" y="1859952"/>
            <a:ext cx="5185730" cy="4029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300" dirty="0"/>
              <a:t>Red de Interés Preferente: </a:t>
            </a:r>
          </a:p>
          <a:p>
            <a:pPr marL="0" indent="0">
              <a:buNone/>
            </a:pPr>
            <a:r>
              <a:rPr lang="es-ES" sz="4300" dirty="0"/>
              <a:t>  5 carreteras</a:t>
            </a:r>
          </a:p>
          <a:p>
            <a:endParaRPr lang="es-ES" sz="600" dirty="0"/>
          </a:p>
          <a:p>
            <a:r>
              <a:rPr lang="es-ES" sz="4300" dirty="0"/>
              <a:t>Red Básica: 3 carreteras</a:t>
            </a:r>
          </a:p>
          <a:p>
            <a:endParaRPr lang="es-ES" sz="700" dirty="0"/>
          </a:p>
          <a:p>
            <a:r>
              <a:rPr lang="es-ES" sz="4300" dirty="0"/>
              <a:t>Red Comarcal: 8 carreteras</a:t>
            </a:r>
          </a:p>
          <a:p>
            <a:endParaRPr lang="es-ES" sz="700" dirty="0"/>
          </a:p>
          <a:p>
            <a:r>
              <a:rPr lang="es-ES" sz="4300" dirty="0"/>
              <a:t>Red Local: 14 carreteras</a:t>
            </a:r>
          </a:p>
          <a:p>
            <a:r>
              <a:rPr lang="es-ES" sz="700" dirty="0"/>
              <a:t>2</a:t>
            </a:r>
          </a:p>
          <a:p>
            <a:r>
              <a:rPr lang="es-ES" sz="4300" dirty="0"/>
              <a:t>Red Vecinal: 10 carreteras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6540381" y="149292"/>
            <a:ext cx="5276797" cy="140737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</a:rPr>
              <a:t>Distribución por redes </a:t>
            </a:r>
          </a:p>
        </p:txBody>
      </p:sp>
    </p:spTree>
    <p:extLst>
      <p:ext uri="{BB962C8B-B14F-4D97-AF65-F5344CB8AC3E}">
        <p14:creationId xmlns:p14="http://schemas.microsoft.com/office/powerpoint/2010/main" val="132078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58CF2-A507-C9C1-4420-733970169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ED366F-35E5-7CAD-B37C-AED45E1A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75" y="114884"/>
            <a:ext cx="5412259" cy="1528989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Lehentasunezko intereseko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B88B18-2C1F-B589-3D32-438D0F49A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310" y="1643873"/>
            <a:ext cx="5438005" cy="4461539"/>
          </a:xfrm>
        </p:spPr>
        <p:txBody>
          <a:bodyPr>
            <a:noAutofit/>
          </a:bodyPr>
          <a:lstStyle/>
          <a:p>
            <a:pPr lvl="0" algn="just"/>
            <a:endParaRPr lang="eu-ES" sz="2900" dirty="0">
              <a:highlight>
                <a:srgbClr val="FFFF00"/>
              </a:highlight>
            </a:endParaRPr>
          </a:p>
          <a:p>
            <a:pPr algn="just">
              <a:spcAft>
                <a:spcPts val="800"/>
              </a:spcAft>
            </a:pPr>
            <a:r>
              <a:rPr lang="eu-ES" sz="2600" dirty="0"/>
              <a:t>A-1. </a:t>
            </a:r>
            <a:r>
              <a:rPr lang="es-ES" sz="2600" dirty="0" err="1"/>
              <a:t>Errodadura</a:t>
            </a:r>
            <a:r>
              <a:rPr lang="es-ES" sz="2600" dirty="0"/>
              <a:t> </a:t>
            </a:r>
            <a:r>
              <a:rPr lang="es-ES" sz="2600" dirty="0" err="1"/>
              <a:t>berria</a:t>
            </a:r>
            <a:r>
              <a:rPr lang="es-ES" sz="2600" dirty="0"/>
              <a:t> </a:t>
            </a:r>
            <a:r>
              <a:rPr lang="es-ES" sz="2600" dirty="0" err="1"/>
              <a:t>sei</a:t>
            </a:r>
            <a:r>
              <a:rPr lang="es-ES" sz="2600" dirty="0"/>
              <a:t> </a:t>
            </a:r>
            <a:r>
              <a:rPr lang="es-ES" sz="2600" dirty="0" err="1"/>
              <a:t>zatitan</a:t>
            </a:r>
            <a:r>
              <a:rPr lang="es-ES" sz="2600" dirty="0"/>
              <a:t>, 10,5 km </a:t>
            </a:r>
            <a:r>
              <a:rPr lang="es-ES" sz="2600" dirty="0" err="1"/>
              <a:t>guztira</a:t>
            </a:r>
            <a:r>
              <a:rPr lang="es-ES" sz="2600" dirty="0"/>
              <a:t>, eta </a:t>
            </a:r>
            <a:r>
              <a:rPr lang="es-ES" sz="2600" dirty="0" err="1"/>
              <a:t>gune</a:t>
            </a:r>
            <a:r>
              <a:rPr lang="eu-ES" sz="2600" dirty="0"/>
              <a:t> jakin batzuk konpontzea</a:t>
            </a:r>
            <a:r>
              <a:rPr lang="es-ES" sz="2600" dirty="0"/>
              <a:t>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 </a:t>
            </a:r>
            <a:r>
              <a:rPr lang="eu-ES" sz="2600" dirty="0"/>
              <a:t>N-124. Errodadura berria 1 km-ko tarte batean.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N-240 Gune jakin batzuk konpontzea.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N-622. Errodadura berria 1 km-ko tarte batean, eta gune jakin batzuk konpontzea</a:t>
            </a:r>
          </a:p>
          <a:p>
            <a:pPr algn="just">
              <a:spcAft>
                <a:spcPts val="800"/>
              </a:spcAft>
            </a:pPr>
            <a:r>
              <a:rPr lang="eu-ES" sz="2600" dirty="0"/>
              <a:t>AP-1. Gune jakin batzuk konpontzea.</a:t>
            </a:r>
            <a:endParaRPr lang="es-ES" sz="2600" dirty="0"/>
          </a:p>
          <a:p>
            <a:pPr algn="just">
              <a:spcAft>
                <a:spcPts val="800"/>
              </a:spcAft>
            </a:pPr>
            <a:endParaRPr lang="eu-ES" sz="2600" dirty="0"/>
          </a:p>
          <a:p>
            <a:pPr algn="just">
              <a:spcAft>
                <a:spcPts val="800"/>
              </a:spcAft>
            </a:pPr>
            <a:endParaRPr lang="es-ES" sz="2600" dirty="0"/>
          </a:p>
          <a:p>
            <a:pPr lvl="0" algn="just"/>
            <a:endParaRPr lang="es-ES" sz="500" dirty="0">
              <a:highlight>
                <a:srgbClr val="FFFF00"/>
              </a:highlight>
            </a:endParaRPr>
          </a:p>
          <a:p>
            <a:pPr algn="just"/>
            <a:endParaRPr lang="es-ES" sz="29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FC469A-DDC6-1142-DE84-307A2AF6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4</a:t>
            </a:fld>
            <a:endParaRPr lang="es-E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C46D58DD-7081-9174-A494-C678B0C8A469}"/>
              </a:ext>
            </a:extLst>
          </p:cNvPr>
          <p:cNvCxnSpPr/>
          <p:nvPr/>
        </p:nvCxnSpPr>
        <p:spPr>
          <a:xfrm>
            <a:off x="582931" y="669164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>
            <a:extLst>
              <a:ext uri="{FF2B5EF4-FFF2-40B4-BE49-F238E27FC236}">
                <a16:creationId xmlns:a16="http://schemas.microsoft.com/office/drawing/2014/main" id="{2311D602-C609-A698-AA8E-E5E0346ECC23}"/>
              </a:ext>
            </a:extLst>
          </p:cNvPr>
          <p:cNvSpPr txBox="1">
            <a:spLocks/>
          </p:cNvSpPr>
          <p:nvPr/>
        </p:nvSpPr>
        <p:spPr>
          <a:xfrm>
            <a:off x="6432721" y="114884"/>
            <a:ext cx="5412259" cy="15289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de Interés Preferente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877615E8-5928-7B4B-52C7-9920C0DD0856}"/>
              </a:ext>
            </a:extLst>
          </p:cNvPr>
          <p:cNvSpPr txBox="1">
            <a:spLocks/>
          </p:cNvSpPr>
          <p:nvPr/>
        </p:nvSpPr>
        <p:spPr>
          <a:xfrm>
            <a:off x="6281350" y="1643873"/>
            <a:ext cx="5715000" cy="5140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s-ES" sz="2600" dirty="0"/>
              <a:t>A-1. Nueva rodadura en seis tramos que suman 10,5 km, y reparación de zonas puntuales. 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N-124. Nueva rodadura  en tramo de 1 km.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N-240 Reparación de zonas puntuales.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N-622. </a:t>
            </a:r>
            <a:r>
              <a:rPr kumimoji="0" lang="es-E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Nueva rodadura  en tramo de </a:t>
            </a:r>
            <a:r>
              <a:rPr lang="es-ES" sz="2600" dirty="0"/>
              <a:t>1 km, y reparación de zonas puntuales.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AP-1. Reparación de zonas puntuales.</a:t>
            </a:r>
          </a:p>
          <a:p>
            <a:pPr algn="just">
              <a:spcAft>
                <a:spcPts val="800"/>
              </a:spcAft>
            </a:pPr>
            <a:endParaRPr lang="es-ES" sz="2600" dirty="0"/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52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1109448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Oinarrizko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47433"/>
            <a:ext cx="4993104" cy="438464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A-124. Bazterbideak berritzea 0,8 km-ko tarte batean, El </a:t>
            </a:r>
            <a:r>
              <a:rPr lang="eu-ES" sz="2250" dirty="0" err="1"/>
              <a:t>Campillar-Assan</a:t>
            </a:r>
            <a:r>
              <a:rPr lang="eu-ES" sz="2250" dirty="0"/>
              <a:t>. 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A-624. </a:t>
            </a:r>
            <a:r>
              <a:rPr lang="eu-ES" sz="2400" dirty="0"/>
              <a:t> </a:t>
            </a:r>
            <a:r>
              <a:rPr lang="es-ES" sz="2400" dirty="0" err="1"/>
              <a:t>Errodadura</a:t>
            </a:r>
            <a:r>
              <a:rPr lang="es-ES" sz="2400" dirty="0"/>
              <a:t> </a:t>
            </a:r>
            <a:r>
              <a:rPr lang="es-ES" sz="2400" dirty="0" err="1"/>
              <a:t>berria</a:t>
            </a:r>
            <a:r>
              <a:rPr lang="es-ES" sz="2400" dirty="0"/>
              <a:t> </a:t>
            </a:r>
            <a:r>
              <a:rPr lang="es-ES" sz="2400" dirty="0" err="1"/>
              <a:t>lau</a:t>
            </a:r>
            <a:r>
              <a:rPr lang="es-ES" sz="2400" dirty="0"/>
              <a:t> </a:t>
            </a:r>
            <a:r>
              <a:rPr lang="es-ES" sz="2400" dirty="0" err="1"/>
              <a:t>zatitan</a:t>
            </a:r>
            <a:r>
              <a:rPr lang="es-ES" sz="2400" dirty="0"/>
              <a:t>,  2,3 km </a:t>
            </a:r>
            <a:r>
              <a:rPr lang="es-ES" sz="2400" dirty="0" err="1"/>
              <a:t>guztira</a:t>
            </a:r>
            <a:r>
              <a:rPr lang="es-ES" sz="2400" dirty="0"/>
              <a:t>, </a:t>
            </a:r>
            <a:r>
              <a:rPr lang="es-ES" sz="2400" dirty="0" err="1"/>
              <a:t>Arrespalditzan</a:t>
            </a:r>
            <a:r>
              <a:rPr lang="es-ES" sz="2400" dirty="0"/>
              <a:t>, </a:t>
            </a:r>
            <a:r>
              <a:rPr lang="es-ES" sz="2400" dirty="0" err="1"/>
              <a:t>Altuben</a:t>
            </a:r>
            <a:r>
              <a:rPr lang="es-ES" sz="2400" dirty="0"/>
              <a:t> eta </a:t>
            </a:r>
            <a:r>
              <a:rPr lang="es-ES" sz="2400" dirty="0" err="1"/>
              <a:t>Larriben</a:t>
            </a:r>
            <a:r>
              <a:rPr lang="es-ES" sz="2400" dirty="0"/>
              <a:t>; eta </a:t>
            </a:r>
            <a:r>
              <a:rPr lang="es-ES" sz="2400" dirty="0" err="1"/>
              <a:t>gune</a:t>
            </a:r>
            <a:r>
              <a:rPr lang="es-ES" sz="2400" dirty="0"/>
              <a:t> </a:t>
            </a:r>
            <a:r>
              <a:rPr lang="es-ES" sz="2400" dirty="0" err="1"/>
              <a:t>jakin</a:t>
            </a:r>
            <a:r>
              <a:rPr lang="es-ES" sz="2400" dirty="0"/>
              <a:t> </a:t>
            </a:r>
            <a:r>
              <a:rPr lang="es-ES" sz="2400" dirty="0" err="1"/>
              <a:t>batzuk</a:t>
            </a:r>
            <a:r>
              <a:rPr lang="es-ES" sz="2400" dirty="0"/>
              <a:t> </a:t>
            </a:r>
            <a:r>
              <a:rPr lang="es-ES" sz="2400" dirty="0" err="1"/>
              <a:t>konpontzea</a:t>
            </a:r>
            <a:r>
              <a:rPr lang="es-ES" sz="2400" dirty="0"/>
              <a:t>.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A-625. Amurrio eta Laudio arteko gune jakin batzuk konpontzea.</a:t>
            </a:r>
            <a:endParaRPr lang="es-ES" sz="225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126031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 txBox="1">
            <a:spLocks/>
          </p:cNvSpPr>
          <p:nvPr/>
        </p:nvSpPr>
        <p:spPr>
          <a:xfrm>
            <a:off x="6664411" y="365126"/>
            <a:ext cx="4689389" cy="1109448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Básica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664411" y="1625473"/>
            <a:ext cx="4597147" cy="4268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A-124. Acondicionado y afirmado de arcenes El </a:t>
            </a:r>
            <a:r>
              <a:rPr lang="es-ES" sz="2250" dirty="0" err="1"/>
              <a:t>Campillar-Assa</a:t>
            </a:r>
            <a:r>
              <a:rPr lang="es-ES" sz="2250" dirty="0"/>
              <a:t>. Tramo de 800 m. 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A-624. </a:t>
            </a:r>
            <a:r>
              <a:rPr lang="es-ES" sz="2400" dirty="0"/>
              <a:t>Nueva rodadura en tramos </a:t>
            </a:r>
            <a:r>
              <a:rPr lang="es-ES" sz="2250" dirty="0"/>
              <a:t>que suman 2 km en Respaldiza, Altube y </a:t>
            </a:r>
            <a:r>
              <a:rPr lang="es-ES" sz="2250" dirty="0" err="1"/>
              <a:t>Larrinbe</a:t>
            </a:r>
            <a:r>
              <a:rPr lang="es-ES" sz="2250" dirty="0"/>
              <a:t>, y reparación de zonas puntuales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A-625 Reparación de zonas puntuales  entre Laudio y Amurrio.</a:t>
            </a:r>
          </a:p>
        </p:txBody>
      </p:sp>
    </p:spTree>
    <p:extLst>
      <p:ext uri="{BB962C8B-B14F-4D97-AF65-F5344CB8AC3E}">
        <p14:creationId xmlns:p14="http://schemas.microsoft.com/office/powerpoint/2010/main" val="204373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238181"/>
            <a:ext cx="5647500" cy="1018832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</a:rPr>
              <a:t>Red Comarcal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68758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248502" y="238181"/>
            <a:ext cx="5647500" cy="101883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u-ES" sz="5400" b="1" dirty="0">
                <a:solidFill>
                  <a:schemeClr val="bg1"/>
                </a:solidFill>
              </a:rPr>
              <a:t>Eskualde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54809BB-E113-518F-203E-D8D875766B58}"/>
              </a:ext>
            </a:extLst>
          </p:cNvPr>
          <p:cNvSpPr txBox="1"/>
          <p:nvPr/>
        </p:nvSpPr>
        <p:spPr>
          <a:xfrm>
            <a:off x="6096000" y="1378601"/>
            <a:ext cx="5723407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A-2122 Comunión y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Sobrón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Nueva rodadura en tres tramos. 2,3 km.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100" dirty="0">
                <a:solidFill>
                  <a:prstClr val="black"/>
                </a:solidFill>
              </a:rPr>
              <a:t>A-2126 </a:t>
            </a:r>
            <a:r>
              <a:rPr lang="es-ES" sz="2100" dirty="0" err="1">
                <a:solidFill>
                  <a:prstClr val="black"/>
                </a:solidFill>
              </a:rPr>
              <a:t>Yékora</a:t>
            </a:r>
            <a:r>
              <a:rPr lang="es-ES" sz="2100" dirty="0">
                <a:solidFill>
                  <a:prstClr val="black"/>
                </a:solidFill>
              </a:rPr>
              <a:t>. </a:t>
            </a:r>
            <a:r>
              <a:rPr lang="es-ES" sz="21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rodadura</a:t>
            </a:r>
            <a:r>
              <a:rPr lang="es-ES" sz="2100" dirty="0">
                <a:solidFill>
                  <a:prstClr val="black"/>
                </a:solidFill>
              </a:rPr>
              <a:t>. 2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A-2128 Salvatierra-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Opakua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s-ES" sz="21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rodadura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2,35 km.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A-2521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Beluntza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Oiardo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s-ES" sz="21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rodadura 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2 tramos. 0,6 km.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A-2602 Reparación de zonas puntuales.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A-2620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Pto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Cruceta. 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rodadura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2,6 km.</a:t>
            </a:r>
            <a:endParaRPr lang="es-E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A-2622 Salinas de Añana.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21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rodadura, 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1 km, y reparación de zonas puntuales.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A-2625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</a:rPr>
              <a:t>Pto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. De Orduña. </a:t>
            </a:r>
            <a:r>
              <a:rPr lang="es-ES" sz="21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rodadura. </a:t>
            </a:r>
            <a:r>
              <a:rPr lang="es-ES" sz="2100" dirty="0">
                <a:solidFill>
                  <a:prstClr val="black"/>
                </a:solidFill>
              </a:rPr>
              <a:t>1 km.</a:t>
            </a:r>
            <a:endParaRPr lang="es-E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FCEF5AB-97CC-797C-DC5B-B0BC7795A482}"/>
              </a:ext>
            </a:extLst>
          </p:cNvPr>
          <p:cNvSpPr txBox="1"/>
          <p:nvPr/>
        </p:nvSpPr>
        <p:spPr>
          <a:xfrm>
            <a:off x="142659" y="1257041"/>
            <a:ext cx="5853342" cy="4260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A-2122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Komunioi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y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Sobron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.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Errodadura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berria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hiru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zatitan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.  2,3 km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guztira</a:t>
            </a:r>
            <a:endParaRPr lang="es-ES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A-2126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Iekora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. Errodadura berria. 2 km.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A-2128 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Salvatierra-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Opakua. Errodadura berria. 2,35 km.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A-2521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Beluntza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y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Oiardo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.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Errodadura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berria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bi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zatitan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,  0,6 km </a:t>
            </a:r>
            <a:r>
              <a:rPr lang="es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guztira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A-2602. Gune jakin batzuk konpontzea.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A-2620 Kruzeta mendatea. Errodadura berria. 2,60 km.</a:t>
            </a:r>
            <a:endParaRPr lang="es-ES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A-2622 </a:t>
            </a:r>
            <a:r>
              <a:rPr lang="eu-ES" dirty="0" err="1">
                <a:solidFill>
                  <a:prstClr val="black"/>
                </a:solidFill>
                <a:cs typeface="Times New Roman" panose="02020603050405020304" pitchFamily="18" charset="0"/>
              </a:rPr>
              <a:t>Salinas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de Añana. Errodadura berria 1 km-ko tarte batean, eta gune jakin batzuk konpontzea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 A-2625. Urduña mendatea. Errodadura berria. 1 km</a:t>
            </a:r>
            <a:r>
              <a:rPr lang="es-ES" dirty="0">
                <a:solidFill>
                  <a:prstClr val="black"/>
                </a:solidFill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800"/>
              </a:spcAft>
              <a:defRPr/>
            </a:pP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4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BD706-35B1-1D62-AF28-88C694BD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869C0-B871-14F0-C66E-161E6DBFD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38181"/>
            <a:ext cx="5647500" cy="1018832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</a:rPr>
              <a:t>Red Local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9E69B5-E4C3-3B0B-5A06-21DE25F4C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9E9F8FC-CBB2-453B-3AEB-2940D04D4AAA}"/>
              </a:ext>
            </a:extLst>
          </p:cNvPr>
          <p:cNvCxnSpPr/>
          <p:nvPr/>
        </p:nvCxnSpPr>
        <p:spPr>
          <a:xfrm>
            <a:off x="464976" y="668758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>
            <a:extLst>
              <a:ext uri="{FF2B5EF4-FFF2-40B4-BE49-F238E27FC236}">
                <a16:creationId xmlns:a16="http://schemas.microsoft.com/office/drawing/2014/main" id="{9BA99751-746B-2B47-ABE9-314A34EA4A1E}"/>
              </a:ext>
            </a:extLst>
          </p:cNvPr>
          <p:cNvSpPr txBox="1">
            <a:spLocks/>
          </p:cNvSpPr>
          <p:nvPr/>
        </p:nvSpPr>
        <p:spPr>
          <a:xfrm>
            <a:off x="248502" y="238181"/>
            <a:ext cx="5647500" cy="101883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u-ES" sz="5400" b="1" dirty="0">
                <a:solidFill>
                  <a:schemeClr val="bg1"/>
                </a:solidFill>
              </a:rPr>
              <a:t>Toki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219DA6-0990-19F8-5DA7-59557E5DA19D}"/>
              </a:ext>
            </a:extLst>
          </p:cNvPr>
          <p:cNvSpPr txBox="1"/>
          <p:nvPr/>
        </p:nvSpPr>
        <p:spPr>
          <a:xfrm>
            <a:off x="6096000" y="1378601"/>
            <a:ext cx="5723407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A-3002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Ullíbarri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-Gamboa. 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odadura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2,9 km.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</a:rPr>
              <a:t>A-3012 </a:t>
            </a:r>
            <a:r>
              <a:rPr lang="es-ES" dirty="0" err="1">
                <a:solidFill>
                  <a:prstClr val="black"/>
                </a:solidFill>
              </a:rPr>
              <a:t>Ametzaga</a:t>
            </a:r>
            <a:r>
              <a:rPr lang="es-ES" dirty="0">
                <a:solidFill>
                  <a:prstClr val="black"/>
                </a:solidFill>
              </a:rPr>
              <a:t> de </a:t>
            </a:r>
            <a:r>
              <a:rPr lang="es-ES" dirty="0" err="1">
                <a:solidFill>
                  <a:prstClr val="black"/>
                </a:solidFill>
              </a:rPr>
              <a:t>Asparrena</a:t>
            </a:r>
            <a:r>
              <a:rPr lang="es-ES" dirty="0">
                <a:solidFill>
                  <a:prstClr val="black"/>
                </a:solidFill>
              </a:rPr>
              <a:t>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lang="es-ES" dirty="0" err="1">
                <a:solidFill>
                  <a:prstClr val="black"/>
                </a:solidFill>
              </a:rPr>
              <a:t>odadura</a:t>
            </a:r>
            <a:r>
              <a:rPr lang="es-ES" dirty="0">
                <a:solidFill>
                  <a:prstClr val="black"/>
                </a:solidFill>
              </a:rPr>
              <a:t>. 1,0 km.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</a:rPr>
              <a:t>A-3118 Sabando. Ampliación. Tramos.  1,45 km.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A-3126 Sta. Cruz del F.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odadura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.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Tramos. 2,3 km.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</a:rPr>
              <a:t>A-3136 San Román de K. Ampliación. 1,35 km.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A-3226 Oyón.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odadura. 1,5 km.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A-3202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Pto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Ribas.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odadura. 1,4 km 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A-3214 Samaniego-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Villabuena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lang="es-ES" dirty="0" err="1">
                <a:solidFill>
                  <a:prstClr val="black"/>
                </a:solidFill>
              </a:rPr>
              <a:t>odadura</a:t>
            </a:r>
            <a:r>
              <a:rPr lang="es-ES" dirty="0">
                <a:solidFill>
                  <a:prstClr val="black"/>
                </a:solidFill>
              </a:rPr>
              <a:t>. 1,1 km</a:t>
            </a: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A-3318 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Eskota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odadura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, tramos. 2,15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A-3600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Zaitegi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odadura, 1,4 km y reparación de zonas puntuales.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A-3616 Berganza.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odadura. 0,5 km.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A-3620 Murga. </a:t>
            </a:r>
            <a:r>
              <a:rPr lang="es-ES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lang="es-ES" dirty="0">
                <a:solidFill>
                  <a:prstClr val="black"/>
                </a:solidFill>
              </a:rPr>
              <a:t>odadura. Tramos.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0,6 km. </a:t>
            </a:r>
            <a:endParaRPr lang="es-ES" dirty="0">
              <a:solidFill>
                <a:prstClr val="black"/>
              </a:solidFill>
              <a:latin typeface="Calibri" panose="020F0502020204030204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A-3641 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Okendo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 y 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Zuhatza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s-ES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Nueva r</a:t>
            </a:r>
            <a:r>
              <a:rPr lang="es-ES" dirty="0">
                <a:solidFill>
                  <a:prstClr val="black"/>
                </a:solidFill>
              </a:rPr>
              <a:t>odadura en dos tramos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, 2,05 km. </a:t>
            </a:r>
            <a:r>
              <a:rPr lang="es-ES" dirty="0">
                <a:solidFill>
                  <a:prstClr val="black"/>
                </a:solidFill>
              </a:rPr>
              <a:t>Reparación de zonas puntuales.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</a:rPr>
              <a:t>A-3920 </a:t>
            </a:r>
            <a:r>
              <a:rPr lang="es-ES" dirty="0" err="1">
                <a:solidFill>
                  <a:prstClr val="black"/>
                </a:solidFill>
              </a:rPr>
              <a:t>Suña</a:t>
            </a:r>
            <a:r>
              <a:rPr lang="es-ES" dirty="0">
                <a:solidFill>
                  <a:prstClr val="black"/>
                </a:solidFill>
              </a:rPr>
              <a:t>. Reparación zonas puntuales.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</a:rPr>
              <a:t>Actuaciones puntuales en el resto de Red.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es-E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473EA5-487C-1540-1905-C39FA3140938}"/>
              </a:ext>
            </a:extLst>
          </p:cNvPr>
          <p:cNvSpPr txBox="1"/>
          <p:nvPr/>
        </p:nvSpPr>
        <p:spPr>
          <a:xfrm>
            <a:off x="58966" y="1305139"/>
            <a:ext cx="585334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A-3002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Ullíbarri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-Gamboa.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2,9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A-3012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Ametzaga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A.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1,0 km.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A-3118 Sabando.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Handitzea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hainbat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zatitan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 1,45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A-3126 Sta. Cruz del Fierro.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</a:t>
            </a:r>
            <a:r>
              <a:rPr lang="es-ES" dirty="0">
                <a:solidFill>
                  <a:prstClr val="black"/>
                </a:solidFill>
              </a:rPr>
              <a:t> </a:t>
            </a:r>
            <a:r>
              <a:rPr lang="es-ES" dirty="0" err="1">
                <a:solidFill>
                  <a:prstClr val="black"/>
                </a:solidFill>
              </a:rPr>
              <a:t>hainbat</a:t>
            </a:r>
            <a:r>
              <a:rPr lang="es-ES" dirty="0">
                <a:solidFill>
                  <a:prstClr val="black"/>
                </a:solidFill>
              </a:rPr>
              <a:t> </a:t>
            </a:r>
            <a:r>
              <a:rPr lang="es-ES" dirty="0" err="1">
                <a:solidFill>
                  <a:prstClr val="black"/>
                </a:solidFill>
              </a:rPr>
              <a:t>zatitan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2,3 km.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A-3136 San Román de K.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Handitzea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1,35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A-3226 Oyón.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1,5 km.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A-3202 Ribas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mendatea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1,4 km 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A-3214 Samaniego-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Eskuernaga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.1,1 km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A-3318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Axkoeta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zatitan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2,15 km.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A-3600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Zaitegi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1,4 km. </a:t>
            </a:r>
            <a:r>
              <a:rPr kumimoji="0" lang="eu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Gune jakin batzuk konpontzea.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A-3616 Berganza.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0,5 km.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A-3620 Murga.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zatitan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0,6 km.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A-3641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Okondo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eta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Zuhatza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Errodadura berria bi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zatitan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2,05 km. </a:t>
            </a:r>
            <a:r>
              <a:rPr lang="eu-ES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G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une jakin batzuk konpontzea.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A-3920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Suña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u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</a:t>
            </a:r>
            <a:r>
              <a:rPr lang="eu-ES" dirty="0">
                <a:solidFill>
                  <a:prstClr val="black"/>
                </a:solidFill>
                <a:cs typeface="Times New Roman" panose="02020603050405020304" pitchFamily="18" charset="0"/>
              </a:rPr>
              <a:t>une jakin batzuk konpontzea.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ES" dirty="0" err="1"/>
              <a:t>Gainerako</a:t>
            </a:r>
            <a:r>
              <a:rPr lang="es-ES" dirty="0"/>
              <a:t> </a:t>
            </a:r>
            <a:r>
              <a:rPr lang="es-ES" dirty="0" err="1"/>
              <a:t>sareko</a:t>
            </a:r>
            <a:r>
              <a:rPr lang="es-ES" dirty="0"/>
              <a:t> </a:t>
            </a:r>
            <a:r>
              <a:rPr lang="es-ES" dirty="0" err="1"/>
              <a:t>jarduketa</a:t>
            </a:r>
            <a:r>
              <a:rPr lang="es-ES" dirty="0"/>
              <a:t> </a:t>
            </a:r>
            <a:r>
              <a:rPr lang="es-ES" dirty="0" err="1"/>
              <a:t>puntualak</a:t>
            </a:r>
            <a:r>
              <a:rPr lang="es-ES" dirty="0"/>
              <a:t>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88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0978" y="259144"/>
            <a:ext cx="5603789" cy="1420261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>
                <a:solidFill>
                  <a:schemeClr val="bg1"/>
                </a:solidFill>
              </a:rPr>
              <a:t>Auzo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0976" y="1755843"/>
            <a:ext cx="5603789" cy="717291"/>
          </a:xfrm>
        </p:spPr>
        <p:txBody>
          <a:bodyPr>
            <a:noAutofit/>
          </a:bodyPr>
          <a:lstStyle/>
          <a:p>
            <a:r>
              <a:rPr lang="eu-ES" sz="2500" dirty="0"/>
              <a:t>Herri txikiei zerbitzu ematen dieten 41 errepide kontserbatu eta mantentzea.</a:t>
            </a:r>
            <a:endParaRPr lang="es-ES" sz="2500" dirty="0"/>
          </a:p>
          <a:p>
            <a:pPr marL="0" indent="0">
              <a:buNone/>
            </a:pPr>
            <a:endParaRPr lang="es-ES" sz="2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89689" y="6347018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6254579" y="259145"/>
            <a:ext cx="5603789" cy="1420261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Vecinal 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6254578" y="1741325"/>
            <a:ext cx="5603789" cy="11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Conservación y mantenimiento de 10 carreteras que sirven a localidades pequeñas.</a:t>
            </a:r>
          </a:p>
          <a:p>
            <a:pPr algn="just"/>
            <a:endParaRPr lang="es-ES" sz="25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319892" y="3028221"/>
            <a:ext cx="5603789" cy="37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Mejora firme accesos a núcleos rurales: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551120" y="3520859"/>
            <a:ext cx="2372561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Luna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Nograro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Igai</a:t>
            </a:r>
            <a:endParaRPr lang="es-ES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Gillarte</a:t>
            </a:r>
            <a:endParaRPr lang="es-ES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Gillerna</a:t>
            </a:r>
            <a:endParaRPr lang="es-ES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s-ES" sz="20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669441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9581768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contenido 2"/>
          <p:cNvSpPr txBox="1">
            <a:spLocks/>
          </p:cNvSpPr>
          <p:nvPr/>
        </p:nvSpPr>
        <p:spPr>
          <a:xfrm>
            <a:off x="333633" y="2731864"/>
            <a:ext cx="5603789" cy="71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u-ES" sz="2500" dirty="0"/>
              <a:t>Herrigune hauetarako sarbideetako zorua hobetzea:</a:t>
            </a:r>
            <a:endParaRPr lang="es-ES" sz="2500" dirty="0"/>
          </a:p>
          <a:p>
            <a:pPr marL="0" indent="0">
              <a:buFont typeface="Arial" panose="020B0604020202020204" pitchFamily="34" charset="0"/>
              <a:buNone/>
            </a:pPr>
            <a:endParaRPr lang="es-ES" sz="25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6727371" y="3569083"/>
            <a:ext cx="2840225" cy="2478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Lezama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Olabezar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Tobera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Alze</a:t>
            </a: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do-Villambrosa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Bellojín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  <p:cxnSp>
        <p:nvCxnSpPr>
          <p:cNvPr id="21" name="Conector recto 20"/>
          <p:cNvCxnSpPr/>
          <p:nvPr/>
        </p:nvCxnSpPr>
        <p:spPr>
          <a:xfrm>
            <a:off x="75888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3409605" y="3531525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AF29888-BCA4-351E-FF9B-48BD22AD1A99}"/>
              </a:ext>
            </a:extLst>
          </p:cNvPr>
          <p:cNvSpPr txBox="1"/>
          <p:nvPr/>
        </p:nvSpPr>
        <p:spPr>
          <a:xfrm>
            <a:off x="838200" y="3569083"/>
            <a:ext cx="2840225" cy="2478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  <a:defRPr/>
            </a:pPr>
            <a:r>
              <a:rPr lang="es-ES" sz="2000" kern="100" dirty="0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Lezama</a:t>
            </a:r>
          </a:p>
          <a:p>
            <a:pPr marL="34290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  <a:defRPr/>
            </a:pPr>
            <a:r>
              <a:rPr lang="es-ES" sz="2000" kern="100" dirty="0" err="1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Olabezar</a:t>
            </a:r>
            <a:endParaRPr lang="es-ES" sz="2000" kern="100" dirty="0">
              <a:solidFill>
                <a:prstClr val="black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  <a:defRPr/>
            </a:pPr>
            <a:r>
              <a:rPr lang="es-ES" sz="2000" kern="100" dirty="0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Tobera</a:t>
            </a:r>
          </a:p>
          <a:p>
            <a:pPr marL="34290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  <a:defRPr/>
            </a:pPr>
            <a:r>
              <a:rPr lang="es-ES" sz="2000" kern="100" dirty="0" err="1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Alzedo-Villambrosa</a:t>
            </a:r>
            <a:endParaRPr lang="es-ES" sz="2000" kern="100" dirty="0">
              <a:solidFill>
                <a:prstClr val="black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  <a:defRPr/>
            </a:pPr>
            <a:r>
              <a:rPr lang="es-ES" sz="2000" kern="100" dirty="0" err="1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Bellojín</a:t>
            </a:r>
            <a:endParaRPr lang="es-ES" sz="2000" kern="100" dirty="0">
              <a:solidFill>
                <a:prstClr val="black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98B560-DB72-2029-5A42-11B5863164D0}"/>
              </a:ext>
            </a:extLst>
          </p:cNvPr>
          <p:cNvSpPr txBox="1"/>
          <p:nvPr/>
        </p:nvSpPr>
        <p:spPr>
          <a:xfrm>
            <a:off x="3631646" y="3461587"/>
            <a:ext cx="2372561" cy="193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~"/>
              <a:tabLst/>
              <a:defRPr/>
            </a:pPr>
            <a:r>
              <a:rPr kumimoji="0" lang="es-E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Luna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~"/>
              <a:tabLst/>
              <a:defRPr/>
            </a:pPr>
            <a:r>
              <a:rPr kumimoji="0" lang="es-E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Nograro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Times New Roman" panose="02020603050405020304" pitchFamily="18" charset="0"/>
              <a:buChar char="~"/>
              <a:tabLst/>
              <a:defRPr/>
            </a:pPr>
            <a:r>
              <a:rPr kumimoji="0" lang="es-ES" sz="2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Igai</a:t>
            </a:r>
            <a:endParaRPr kumimoji="0" lang="es-E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Times New Roman" panose="02020603050405020304" pitchFamily="18" charset="0"/>
              <a:buChar char="~"/>
              <a:tabLst/>
              <a:defRPr/>
            </a:pPr>
            <a:r>
              <a:rPr kumimoji="0" lang="es-ES" sz="2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Gillarte</a:t>
            </a:r>
            <a:endParaRPr kumimoji="0" lang="es-E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Times New Roman" panose="02020603050405020304" pitchFamily="18" charset="0"/>
              <a:buChar char="~"/>
              <a:tabLst/>
              <a:defRPr/>
            </a:pPr>
            <a:r>
              <a:rPr kumimoji="0" lang="es-ES" sz="2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Gillerna</a:t>
            </a:r>
            <a:endParaRPr kumimoji="0" lang="es-E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75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A10235-BBAB-3EB7-5258-81B912C7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9</a:t>
            </a:fld>
            <a:endParaRPr lang="es-ES" dirty="0"/>
          </a:p>
        </p:txBody>
      </p:sp>
      <p:pic>
        <p:nvPicPr>
          <p:cNvPr id="8" name="Imagen 7" descr="Mapa&#10;&#10;El contenido generado por IA puede ser incorrecto.">
            <a:extLst>
              <a:ext uri="{FF2B5EF4-FFF2-40B4-BE49-F238E27FC236}">
                <a16:creationId xmlns:a16="http://schemas.microsoft.com/office/drawing/2014/main" id="{9A3152B4-C70A-2D49-6EB0-7EB68CA3C6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9" y="0"/>
            <a:ext cx="9699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39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3959</TotalTime>
  <Words>920</Words>
  <Application>Microsoft Office PowerPoint</Application>
  <PresentationFormat>Panorámica</PresentationFormat>
  <Paragraphs>142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Times New Roman</vt:lpstr>
      <vt:lpstr>Tema de Office</vt:lpstr>
      <vt:lpstr>ZORUEN PLANA 2026 PLAN FIRMES 2026</vt:lpstr>
      <vt:lpstr>Datu orokorrak</vt:lpstr>
      <vt:lpstr>Banaketa sareen arabera</vt:lpstr>
      <vt:lpstr>Lehentasunezko intereseko sarea</vt:lpstr>
      <vt:lpstr>Oinarrizko sarea</vt:lpstr>
      <vt:lpstr>Red Comarcal</vt:lpstr>
      <vt:lpstr>Red Local</vt:lpstr>
      <vt:lpstr>Auzo sarea</vt:lpstr>
      <vt:lpstr>Presentación de PowerPoint</vt:lpstr>
      <vt:lpstr>Presentación de PowerPoint</vt:lpstr>
      <vt:lpstr>Eskerrik asko zure arretarengatik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FIRMES 2020</dc:title>
  <dc:creator>Alicia Diaz</dc:creator>
  <cp:lastModifiedBy>Jimenez Barragan, Jose Luis</cp:lastModifiedBy>
  <cp:revision>112</cp:revision>
  <cp:lastPrinted>2026-07-06T12:19:26Z</cp:lastPrinted>
  <dcterms:created xsi:type="dcterms:W3CDTF">2020-07-14T07:29:18Z</dcterms:created>
  <dcterms:modified xsi:type="dcterms:W3CDTF">2026-07-09T12:37:00Z</dcterms:modified>
</cp:coreProperties>
</file>