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6" r:id="rId10"/>
    <p:sldId id="267" r:id="rId11"/>
    <p:sldId id="262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37298-3E82-4C30-AF87-9424D30EE765}" type="datetimeFigureOut">
              <a:rPr lang="es-ES" smtClean="0"/>
              <a:t>06/06/2025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AF79-E738-48B2-87CC-4C227502E55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558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0AF79-E738-48B2-87CC-4C227502E55A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543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1658F-3CEE-4513-A260-0D52AD259713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5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49CE9-90E5-4C17-BD08-BA566D0CE87E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88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8CCC-0227-4324-95A5-40CFB62224B9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467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7F4D-7ACA-440B-A6A5-C42542B3A25E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85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389A-EAAA-4BCF-B8CC-8367554AE0CB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350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BD6B-D7AA-4C3D-AA42-A2B83E7F1613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955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0769-4401-4F37-AC54-6C203439BFD5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432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C9C2F-568B-4672-98B0-B97B47BC9860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737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47ED-C257-4D01-A395-07813DA45CFC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61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A72E-536E-4DAC-A7FE-803074F96FD4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49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B954B-BE41-4EE8-9A61-ED74854D316B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181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5A9F7-AB4A-4B79-8C98-0BA5254C9FD3}" type="datetime1">
              <a:rPr lang="es-ES" smtClean="0"/>
              <a:t>06/06/2025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D72C0-B1C2-48AD-9C37-DE6FC0C0D4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039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43608" y="410254"/>
            <a:ext cx="9144000" cy="2027244"/>
          </a:xfrm>
          <a:solidFill>
            <a:srgbClr val="990033"/>
          </a:solidFill>
          <a:ln w="38100">
            <a:solidFill>
              <a:srgbClr val="990033"/>
            </a:solidFill>
          </a:ln>
        </p:spPr>
        <p:txBody>
          <a:bodyPr>
            <a:normAutofit/>
          </a:bodyPr>
          <a:lstStyle/>
          <a:p>
            <a:r>
              <a:rPr lang="eu-ES" b="1" dirty="0">
                <a:solidFill>
                  <a:schemeClr val="bg1"/>
                </a:solidFill>
              </a:rPr>
              <a:t>ZORUEN PLANA 2025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PLAN FIRMES 2025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</a:t>
            </a:fld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235324" y="2961769"/>
            <a:ext cx="4009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b="1" dirty="0"/>
              <a:t>MUGIKORTASUN JASANGARRIAREN ETA BIDE AZPIEGITUREN SAILA</a:t>
            </a:r>
            <a:endParaRPr lang="es-ES" b="1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3" y="5257800"/>
            <a:ext cx="3380544" cy="101330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338595" y="2961769"/>
            <a:ext cx="4333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DEPARTAMENTO DE MOVILIDAD SOSTENIBLE E INFRAESTRUCTURAS VIARIAS</a:t>
            </a:r>
          </a:p>
        </p:txBody>
      </p:sp>
    </p:spTree>
    <p:extLst>
      <p:ext uri="{BB962C8B-B14F-4D97-AF65-F5344CB8AC3E}">
        <p14:creationId xmlns:p14="http://schemas.microsoft.com/office/powerpoint/2010/main" val="1902394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292385-975F-ACE4-10AB-2FC4A292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10</a:t>
            </a:fld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A56671-9BB2-406D-F3A2-DAC67E86D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62" y="404812"/>
            <a:ext cx="85248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698" y="1130583"/>
            <a:ext cx="5001837" cy="2151589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Eskerrik asko zure arretarengatik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11</a:t>
            </a:fld>
            <a:endParaRPr lang="es-ES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541176" y="470262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848" y="5072820"/>
            <a:ext cx="3596952" cy="1079086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6498016" y="1130582"/>
            <a:ext cx="5001837" cy="21515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2329059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903502"/>
          </a:xfrm>
          <a:solidFill>
            <a:srgbClr val="990033"/>
          </a:solidFill>
        </p:spPr>
        <p:txBody>
          <a:bodyPr>
            <a:norm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Datu orokorrak</a:t>
            </a:r>
            <a:endParaRPr lang="es-ES" sz="60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55265" y="1903988"/>
            <a:ext cx="4951012" cy="2400806"/>
          </a:xfrm>
        </p:spPr>
        <p:txBody>
          <a:bodyPr>
            <a:noAutofit/>
          </a:bodyPr>
          <a:lstStyle/>
          <a:p>
            <a:pPr lvl="0">
              <a:lnSpc>
                <a:spcPct val="70000"/>
              </a:lnSpc>
            </a:pPr>
            <a:r>
              <a:rPr lang="eu-ES" sz="3500" dirty="0"/>
              <a:t>4,1 milioi euroko inbertsioa</a:t>
            </a:r>
          </a:p>
          <a:p>
            <a:pPr lvl="0">
              <a:lnSpc>
                <a:spcPct val="70000"/>
              </a:lnSpc>
            </a:pPr>
            <a:endParaRPr lang="es-ES" sz="3500" dirty="0"/>
          </a:p>
          <a:p>
            <a:pPr lvl="0">
              <a:lnSpc>
                <a:spcPct val="70000"/>
              </a:lnSpc>
            </a:pPr>
            <a:r>
              <a:rPr lang="eu-ES" sz="3500" dirty="0"/>
              <a:t>Arabako 58 errepidetan esku hartzea</a:t>
            </a:r>
            <a:endParaRPr lang="es-ES" sz="3500" dirty="0"/>
          </a:p>
          <a:p>
            <a:endParaRPr lang="es-ES" sz="3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2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559837" y="5370869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/>
          <p:cNvSpPr txBox="1">
            <a:spLocks/>
          </p:cNvSpPr>
          <p:nvPr/>
        </p:nvSpPr>
        <p:spPr>
          <a:xfrm>
            <a:off x="6814751" y="367787"/>
            <a:ext cx="4689389" cy="903503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b="1" dirty="0">
                <a:solidFill>
                  <a:schemeClr val="bg1"/>
                </a:solidFill>
              </a:rPr>
              <a:t>Datos generales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814751" y="1903988"/>
            <a:ext cx="4609645" cy="2400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5000" dirty="0"/>
              <a:t>Inversión de 4,1 millones de euros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5000" dirty="0"/>
          </a:p>
          <a:p>
            <a:r>
              <a:rPr lang="es-ES" sz="5000" dirty="0"/>
              <a:t>Intervención en 58 carreteras alavesas</a:t>
            </a:r>
          </a:p>
        </p:txBody>
      </p:sp>
    </p:spTree>
    <p:extLst>
      <p:ext uri="{BB962C8B-B14F-4D97-AF65-F5344CB8AC3E}">
        <p14:creationId xmlns:p14="http://schemas.microsoft.com/office/powerpoint/2010/main" val="413866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976" y="149290"/>
            <a:ext cx="5276797" cy="1407374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Banaketa sareen arabera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6043" y="1717592"/>
            <a:ext cx="5185730" cy="4003072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eu-ES" sz="3300" dirty="0"/>
              <a:t>Lehentasunezko intereseko sarea: 5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Oinarrizko sarea: 5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Eskualde sarea: 7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Toki sarea: 22 errepide</a:t>
            </a:r>
            <a:endParaRPr lang="es-ES" sz="3300" dirty="0"/>
          </a:p>
          <a:p>
            <a:pPr lvl="0" algn="just">
              <a:lnSpc>
                <a:spcPct val="100000"/>
              </a:lnSpc>
            </a:pPr>
            <a:r>
              <a:rPr lang="eu-ES" sz="3300" dirty="0"/>
              <a:t>Auzobide sarea: 19 errepide</a:t>
            </a:r>
            <a:endParaRPr lang="es-ES" sz="3300" dirty="0"/>
          </a:p>
          <a:p>
            <a:pPr marL="0" indent="0">
              <a:buNone/>
            </a:pPr>
            <a:endParaRPr lang="es-ES" sz="33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3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586895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/>
          <p:cNvSpPr txBox="1">
            <a:spLocks/>
          </p:cNvSpPr>
          <p:nvPr/>
        </p:nvSpPr>
        <p:spPr>
          <a:xfrm>
            <a:off x="6631448" y="1859952"/>
            <a:ext cx="5185730" cy="40293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300" dirty="0"/>
              <a:t>Red de Interés Preferente: </a:t>
            </a:r>
          </a:p>
          <a:p>
            <a:pPr marL="0" indent="0">
              <a:buNone/>
            </a:pPr>
            <a:r>
              <a:rPr lang="es-ES" sz="4300" dirty="0"/>
              <a:t>  5 carreteras</a:t>
            </a:r>
          </a:p>
          <a:p>
            <a:endParaRPr lang="es-ES" sz="600" dirty="0"/>
          </a:p>
          <a:p>
            <a:r>
              <a:rPr lang="es-ES" sz="4300" dirty="0"/>
              <a:t>Red Básica: 5 carreteras</a:t>
            </a:r>
          </a:p>
          <a:p>
            <a:endParaRPr lang="es-ES" sz="700" dirty="0"/>
          </a:p>
          <a:p>
            <a:r>
              <a:rPr lang="es-ES" sz="4300" dirty="0"/>
              <a:t>Red Comarcal: 7 carreteras</a:t>
            </a:r>
          </a:p>
          <a:p>
            <a:endParaRPr lang="es-ES" sz="700" dirty="0"/>
          </a:p>
          <a:p>
            <a:r>
              <a:rPr lang="es-ES" sz="4300" dirty="0"/>
              <a:t>Red Local: 22 carreteras</a:t>
            </a:r>
          </a:p>
          <a:p>
            <a:r>
              <a:rPr lang="es-ES" sz="700" dirty="0"/>
              <a:t>2</a:t>
            </a:r>
          </a:p>
          <a:p>
            <a:r>
              <a:rPr lang="es-ES" sz="4300" dirty="0"/>
              <a:t>Red Vecinal: 19 carreteras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6540381" y="149292"/>
            <a:ext cx="5276797" cy="140737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</a:rPr>
              <a:t>Distribución por redes </a:t>
            </a:r>
          </a:p>
        </p:txBody>
      </p:sp>
    </p:spTree>
    <p:extLst>
      <p:ext uri="{BB962C8B-B14F-4D97-AF65-F5344CB8AC3E}">
        <p14:creationId xmlns:p14="http://schemas.microsoft.com/office/powerpoint/2010/main" val="132078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1275" y="114884"/>
            <a:ext cx="5412259" cy="1528989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Lehentasunezko intereseko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1275" y="1643873"/>
            <a:ext cx="5438005" cy="3741379"/>
          </a:xfrm>
        </p:spPr>
        <p:txBody>
          <a:bodyPr>
            <a:noAutofit/>
          </a:bodyPr>
          <a:lstStyle/>
          <a:p>
            <a:pPr lvl="0" algn="just"/>
            <a:endParaRPr lang="eu-ES" sz="2900" dirty="0">
              <a:highlight>
                <a:srgbClr val="FFFF00"/>
              </a:highlight>
            </a:endParaRPr>
          </a:p>
          <a:p>
            <a:pPr algn="just">
              <a:spcAft>
                <a:spcPts val="800"/>
              </a:spcAft>
            </a:pPr>
            <a:r>
              <a:rPr lang="eu-ES" sz="2600" dirty="0"/>
              <a:t>A-1. Guztira 6,2 km egiten duten tarte osoak eta gune jakin batzuk. 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N-124. 0,6 km-ko tarte oso bat.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N-102 </a:t>
            </a:r>
            <a:r>
              <a:rPr lang="eu-ES" sz="2600" dirty="0" err="1"/>
              <a:t>Ariñiz</a:t>
            </a:r>
            <a:r>
              <a:rPr lang="eu-ES" sz="2600" dirty="0"/>
              <a:t>. 1 km-ko tarte oso bat 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AP-1. Gune jakin batzuk konpontzea.</a:t>
            </a:r>
            <a:endParaRPr lang="es-ES" sz="2600" dirty="0"/>
          </a:p>
          <a:p>
            <a:pPr algn="just">
              <a:spcAft>
                <a:spcPts val="800"/>
              </a:spcAft>
            </a:pPr>
            <a:r>
              <a:rPr lang="eu-ES" sz="2600" dirty="0"/>
              <a:t>N-622. Guztira 1,8 km egiten duten tarte osoak.</a:t>
            </a:r>
            <a:endParaRPr lang="es-ES" sz="2600" dirty="0"/>
          </a:p>
          <a:p>
            <a:pPr lvl="0" algn="just"/>
            <a:endParaRPr lang="es-ES" sz="500" dirty="0">
              <a:highlight>
                <a:srgbClr val="FFFF00"/>
              </a:highlight>
            </a:endParaRPr>
          </a:p>
          <a:p>
            <a:pPr algn="just"/>
            <a:endParaRPr lang="es-ES" sz="29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4</a:t>
            </a:fld>
            <a:endParaRPr lang="es-ES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582931" y="669164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6432721" y="114884"/>
            <a:ext cx="5412259" cy="152898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de Interés Preferente</a:t>
            </a:r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281350" y="1643873"/>
            <a:ext cx="5715000" cy="5140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900" dirty="0"/>
          </a:p>
          <a:p>
            <a:pPr algn="just">
              <a:spcAft>
                <a:spcPts val="800"/>
              </a:spcAft>
            </a:pPr>
            <a:r>
              <a:rPr lang="es-ES" sz="2600" dirty="0"/>
              <a:t>A-1. Tramos completos que suman 6,2 km y zonas puntuales. 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N-124. Tramo completo de 0,6 km.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N-102 </a:t>
            </a:r>
            <a:r>
              <a:rPr lang="es-ES" sz="2600" dirty="0" err="1"/>
              <a:t>Ariñez</a:t>
            </a:r>
            <a:r>
              <a:rPr lang="es-ES" sz="2600" dirty="0"/>
              <a:t>. Tramo completo de 1 km 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AP-1. Reparación de zonas puntuales.</a:t>
            </a:r>
          </a:p>
          <a:p>
            <a:pPr algn="just">
              <a:spcAft>
                <a:spcPts val="800"/>
              </a:spcAft>
            </a:pPr>
            <a:r>
              <a:rPr lang="es-ES" sz="2600" dirty="0"/>
              <a:t>N-622. Tramos completos que suman 1,8 km.</a:t>
            </a: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798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689389" cy="1109448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Oinarrizko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47433"/>
            <a:ext cx="4993104" cy="438464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A-126. Errodadura geruza berritzea 2,1 km-ko tarte batean, </a:t>
            </a:r>
            <a:r>
              <a:rPr lang="eu-ES" sz="2250" dirty="0" err="1"/>
              <a:t>Santikurutze</a:t>
            </a:r>
            <a:r>
              <a:rPr lang="eu-ES" sz="2250" dirty="0"/>
              <a:t> Kanpezun. 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A-132. Guztira 5,8 km egiten duten tarte osoak eta bazterbideak berritzea </a:t>
            </a:r>
            <a:r>
              <a:rPr lang="eu-ES" sz="2250" dirty="0" err="1"/>
              <a:t>Birgaragoienen</a:t>
            </a:r>
            <a:r>
              <a:rPr lang="eu-ES" sz="2250" dirty="0"/>
              <a:t>.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A-623. 1 km-ko tarte osoa, Bizkaiarekiko mugan.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A-624. Altubeko mendateko gune jakin batzuk konpontzea.</a:t>
            </a:r>
            <a:endParaRPr lang="es-ES" sz="2250" dirty="0"/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u-ES" sz="2250" dirty="0"/>
              <a:t>A-625. Amurrio eta Laudio arteko gune jakin batzuk konpontzea.</a:t>
            </a:r>
            <a:endParaRPr lang="es-ES" sz="225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126031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 txBox="1">
            <a:spLocks/>
          </p:cNvSpPr>
          <p:nvPr/>
        </p:nvSpPr>
        <p:spPr>
          <a:xfrm>
            <a:off x="6664411" y="365126"/>
            <a:ext cx="4689389" cy="1109448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 Básica</a:t>
            </a: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664411" y="1625473"/>
            <a:ext cx="4597147" cy="4268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A-126. Renovación de la capa de rodadura en un tramo de 2,1 km en Sta. Cruz de </a:t>
            </a:r>
            <a:r>
              <a:rPr lang="es-ES" sz="2250" dirty="0" err="1"/>
              <a:t>Campezo</a:t>
            </a:r>
            <a:r>
              <a:rPr lang="es-ES" sz="2250" dirty="0"/>
              <a:t> 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A-132. Tramos completos que suman 5,8 km y renovación de arcenes en </a:t>
            </a:r>
            <a:r>
              <a:rPr lang="es-ES" sz="2250" dirty="0" err="1"/>
              <a:t>Vírgala</a:t>
            </a:r>
            <a:r>
              <a:rPr lang="es-ES" sz="2250" dirty="0"/>
              <a:t> Mayor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A-623. Tramo completo de 1 km. en el límite con Bizkaia.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A-624. Reparación de zonas puntuales en el Puerto de Altube.</a:t>
            </a:r>
          </a:p>
          <a:p>
            <a:pPr algn="just">
              <a:spcBef>
                <a:spcPts val="0"/>
              </a:spcBef>
              <a:spcAft>
                <a:spcPts val="800"/>
              </a:spcAft>
            </a:pPr>
            <a:r>
              <a:rPr lang="es-ES" sz="2250" dirty="0"/>
              <a:t>A-625. Reparación de zonas puntuales entre Amurrio y Laudio. </a:t>
            </a:r>
          </a:p>
        </p:txBody>
      </p:sp>
    </p:spTree>
    <p:extLst>
      <p:ext uri="{BB962C8B-B14F-4D97-AF65-F5344CB8AC3E}">
        <p14:creationId xmlns:p14="http://schemas.microsoft.com/office/powerpoint/2010/main" val="204373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0" y="238181"/>
            <a:ext cx="5647500" cy="1018832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</a:rPr>
              <a:t>Red Comarcal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64976" y="6687586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248502" y="238181"/>
            <a:ext cx="5647500" cy="1018832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u-ES" sz="5400" b="1" dirty="0">
                <a:solidFill>
                  <a:schemeClr val="bg1"/>
                </a:solidFill>
              </a:rPr>
              <a:t>Eskualde sarea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54809BB-E113-518F-203E-D8D875766B58}"/>
              </a:ext>
            </a:extLst>
          </p:cNvPr>
          <p:cNvSpPr txBox="1"/>
          <p:nvPr/>
        </p:nvSpPr>
        <p:spPr>
          <a:xfrm>
            <a:off x="6096000" y="1378601"/>
            <a:ext cx="5723407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A-2122 Fontecha. Nueva capa de rodadura 1 km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A-2124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Pto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. Herrera. Nueva capa de rodadura en tramos completos de 4 km.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A-2128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Pto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de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Opakua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Adecuación de asentamientos en tramos completos de 0,7 km y reparaciones puntuales de zonas deterioradas.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A-2521 </a:t>
            </a:r>
            <a:r>
              <a:rPr kumimoji="0" lang="es-ES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Pto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La Barrerilla. Nueva capa de 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rodadura en 0,3 km</a:t>
            </a: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A-2602 Reparación puntual de zonas deterioradas.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A-2604 Ureta. Nueva capa de rodadura en un tramo de 1,25 km.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A-2625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</a:rPr>
              <a:t>Puentelarrá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. Renovación de capa de rodadura y actuaciones puntuales </a:t>
            </a:r>
            <a:r>
              <a:rPr lang="es-ES" sz="2100" dirty="0" err="1">
                <a:solidFill>
                  <a:prstClr val="black"/>
                </a:solidFill>
                <a:latin typeface="Calibri" panose="020F0502020204030204"/>
              </a:rPr>
              <a:t>Pto</a:t>
            </a:r>
            <a:r>
              <a:rPr lang="es-ES" sz="2100" dirty="0">
                <a:solidFill>
                  <a:prstClr val="black"/>
                </a:solidFill>
                <a:latin typeface="Calibri" panose="020F0502020204030204"/>
              </a:rPr>
              <a:t>. Orduña</a:t>
            </a:r>
          </a:p>
          <a:p>
            <a:pPr marL="342900" marR="0" lvl="0" indent="-342900" algn="just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FCEF5AB-97CC-797C-DC5B-B0BC7795A482}"/>
              </a:ext>
            </a:extLst>
          </p:cNvPr>
          <p:cNvSpPr txBox="1"/>
          <p:nvPr/>
        </p:nvSpPr>
        <p:spPr>
          <a:xfrm>
            <a:off x="142659" y="1257041"/>
            <a:ext cx="585334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A-2122 </a:t>
            </a:r>
            <a:r>
              <a:rPr lang="eu-ES" sz="1950" dirty="0" err="1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Fontecha</a:t>
            </a: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. Errodadura geruza berria 1 km-ko tarte batean.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A-2124 Herrera mendatea. Errodadura geruza berria guztira 4 km egiten duten tarte osoetan.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A-2128 Opakua mendatea. Asentuak egokitzea guztira 0,7 km egiten duten tarte osoetan eta hondatutako guneetan konponketa jakin batzuk egitea. 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A-2521 La </a:t>
            </a:r>
            <a:r>
              <a:rPr lang="eu-ES" sz="1950" dirty="0" err="1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Barrerilla</a:t>
            </a: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 mendatea. Errodadura geruza berria 0,3 km-ko tartean. 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A-2602. Konponketa jakin batzuk hondatutako guneetan.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A-2604 Ureta. Errodadura geruza berria 1,25 km-ko tarte batean.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A-2625 </a:t>
            </a:r>
            <a:r>
              <a:rPr lang="eu-ES" sz="1950" dirty="0" err="1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Larrazubi</a:t>
            </a:r>
            <a:r>
              <a:rPr lang="eu-ES" sz="1950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. Errodadura geruza berritzea eta jarduketa jakin batzuk Urduñako mendatean.</a:t>
            </a:r>
            <a:endParaRPr lang="es-ES" sz="1950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4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0978" y="259144"/>
            <a:ext cx="5603789" cy="1420261"/>
          </a:xfrm>
          <a:solidFill>
            <a:srgbClr val="990033"/>
          </a:solidFill>
        </p:spPr>
        <p:txBody>
          <a:bodyPr>
            <a:noAutofit/>
          </a:bodyPr>
          <a:lstStyle/>
          <a:p>
            <a:pPr algn="ctr"/>
            <a:r>
              <a:rPr lang="eu-ES" sz="5400" b="1" dirty="0">
                <a:solidFill>
                  <a:schemeClr val="bg1"/>
                </a:solidFill>
              </a:rPr>
              <a:t>Toki eta auzobide sareak</a:t>
            </a:r>
            <a:endParaRPr lang="es-ES" sz="54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0976" y="1755843"/>
            <a:ext cx="5603789" cy="717291"/>
          </a:xfrm>
        </p:spPr>
        <p:txBody>
          <a:bodyPr>
            <a:noAutofit/>
          </a:bodyPr>
          <a:lstStyle/>
          <a:p>
            <a:r>
              <a:rPr lang="eu-ES" sz="2500" dirty="0"/>
              <a:t>Herri txikiei zerbitzu ematen dieten 41 errepide kontserbatu eta mantentzea.</a:t>
            </a:r>
            <a:endParaRPr lang="es-ES" sz="2500" dirty="0"/>
          </a:p>
          <a:p>
            <a:pPr marL="0" indent="0">
              <a:buNone/>
            </a:pPr>
            <a:endParaRPr lang="es-ES" sz="2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489689" y="6347018"/>
            <a:ext cx="11262048" cy="18661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 txBox="1">
            <a:spLocks/>
          </p:cNvSpPr>
          <p:nvPr/>
        </p:nvSpPr>
        <p:spPr>
          <a:xfrm>
            <a:off x="6254579" y="259145"/>
            <a:ext cx="5603789" cy="1420261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chemeClr val="bg1"/>
                </a:solidFill>
              </a:rPr>
              <a:t>Redes Local y Vecinal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6254578" y="1741325"/>
            <a:ext cx="5603789" cy="1117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Conservación y mantenimiento de 41 carreteras que sirven a localidades pequeñas.</a:t>
            </a:r>
          </a:p>
          <a:p>
            <a:pPr algn="just"/>
            <a:endParaRPr lang="es-ES" sz="2500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319892" y="3028221"/>
            <a:ext cx="5603789" cy="37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500" dirty="0"/>
              <a:t>Mejora firme accesos a núcleos rurales: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9567596" y="3537251"/>
            <a:ext cx="2372561" cy="3137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Arriano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Berganza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Okina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Markinez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Ereña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Gauna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Aperregi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Etc</a:t>
            </a:r>
            <a:r>
              <a:rPr lang="es-E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…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s-ES" sz="20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669441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9581768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contenido 2"/>
          <p:cNvSpPr txBox="1">
            <a:spLocks/>
          </p:cNvSpPr>
          <p:nvPr/>
        </p:nvSpPr>
        <p:spPr>
          <a:xfrm>
            <a:off x="333633" y="2731864"/>
            <a:ext cx="5603789" cy="71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u-ES" sz="2500" dirty="0"/>
              <a:t>Herrigune hauetarako sarbideetako zorua hobetzea:</a:t>
            </a:r>
            <a:endParaRPr lang="es-ES" sz="2500" dirty="0"/>
          </a:p>
          <a:p>
            <a:pPr marL="0" indent="0">
              <a:buFont typeface="Arial" panose="020B0604020202020204" pitchFamily="34" charset="0"/>
              <a:buNone/>
            </a:pPr>
            <a:endParaRPr lang="es-ES" sz="25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6727371" y="3569083"/>
            <a:ext cx="2840225" cy="367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Gamiz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Erbi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Egileta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Sabando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Comunión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Barron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Mandojana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Moreda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  <p:cxnSp>
        <p:nvCxnSpPr>
          <p:cNvPr id="21" name="Conector recto 20"/>
          <p:cNvCxnSpPr/>
          <p:nvPr/>
        </p:nvCxnSpPr>
        <p:spPr>
          <a:xfrm>
            <a:off x="758889" y="3633439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3409605" y="3531525"/>
            <a:ext cx="16476" cy="2118056"/>
          </a:xfrm>
          <a:prstGeom prst="line">
            <a:avLst/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AF29888-BCA4-351E-FF9B-48BD22AD1A99}"/>
              </a:ext>
            </a:extLst>
          </p:cNvPr>
          <p:cNvSpPr txBox="1"/>
          <p:nvPr/>
        </p:nvSpPr>
        <p:spPr>
          <a:xfrm>
            <a:off x="838200" y="3569083"/>
            <a:ext cx="2840225" cy="367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Gamiz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Erbi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Egileta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Sabando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Comunión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Barron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Mandojana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Moreda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98B560-DB72-2029-5A42-11B5863164D0}"/>
              </a:ext>
            </a:extLst>
          </p:cNvPr>
          <p:cNvSpPr txBox="1"/>
          <p:nvPr/>
        </p:nvSpPr>
        <p:spPr>
          <a:xfrm>
            <a:off x="3631646" y="3461587"/>
            <a:ext cx="2372561" cy="3137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Arriano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Berganza</a:t>
            </a: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Okina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Markinez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Ereña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Gauna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Aperregi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~"/>
            </a:pPr>
            <a:r>
              <a:rPr lang="es-ES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Etc</a:t>
            </a:r>
            <a:r>
              <a:rPr lang="es-E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…</a:t>
            </a:r>
            <a:endParaRPr lang="es-E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10947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A10235-BBAB-3EB7-5258-81B912C7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8</a:t>
            </a:fld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A7D5BDF-05A1-64FC-FAA7-708BD9D0E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423862"/>
            <a:ext cx="851535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39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E455C5F-0BC2-C39E-7051-7BAAF1AC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D72C0-B1C2-48AD-9C37-DE6FC0C0D43B}" type="slidenum">
              <a:rPr lang="es-ES" smtClean="0"/>
              <a:t>9</a:t>
            </a:fld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FDDE7C-EF03-156E-33CB-86834C767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409575"/>
            <a:ext cx="8562975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154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625</Words>
  <Application>Microsoft Office PowerPoint</Application>
  <PresentationFormat>Panorámica</PresentationFormat>
  <Paragraphs>122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Times New Roman</vt:lpstr>
      <vt:lpstr>Tema de Office</vt:lpstr>
      <vt:lpstr>ZORUEN PLANA 2025 PLAN FIRMES 2025</vt:lpstr>
      <vt:lpstr>Datu orokorrak</vt:lpstr>
      <vt:lpstr>Banaketa sareen arabera</vt:lpstr>
      <vt:lpstr>Lehentasunezko intereseko sarea</vt:lpstr>
      <vt:lpstr>Oinarrizko sarea</vt:lpstr>
      <vt:lpstr>Red Comarcal</vt:lpstr>
      <vt:lpstr>Toki eta auzobide sareak</vt:lpstr>
      <vt:lpstr>Presentación de PowerPoint</vt:lpstr>
      <vt:lpstr>Presentación de PowerPoint</vt:lpstr>
      <vt:lpstr>Presentación de PowerPoint</vt:lpstr>
      <vt:lpstr>Eskerrik asko zure arretarengatik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FIRMES 2020</dc:title>
  <dc:creator>Alicia Diaz</dc:creator>
  <cp:lastModifiedBy>Jimenez Barragan, Jose Luis</cp:lastModifiedBy>
  <cp:revision>81</cp:revision>
  <dcterms:created xsi:type="dcterms:W3CDTF">2020-07-14T07:29:18Z</dcterms:created>
  <dcterms:modified xsi:type="dcterms:W3CDTF">2025-06-06T07:51:27Z</dcterms:modified>
</cp:coreProperties>
</file>