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3"/>
  </p:sldMasterIdLst>
  <p:notesMasterIdLst>
    <p:notesMasterId r:id="rId5"/>
  </p:notesMasterIdLst>
  <p:sldIdLst>
    <p:sldId id="2944" r:id="rId4"/>
  </p:sldIdLst>
  <p:sldSz cx="12192000" cy="6858000"/>
  <p:notesSz cx="7104063" cy="10234613"/>
  <p:defaultTextStyle>
    <a:defPPr>
      <a:defRPr lang="e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25622A-9EBA-421A-75EA-4064CF26DE24}" name="Ibon Angulo" initials="IA" userId="S::i.angulo@97sf.es::ab8f3abc-17a1-405b-8d6a-4f3e4e636364" providerId="AD"/>
  <p188:author id="{9756BA2D-BE97-9A15-7915-E6907A923541}" name="Ainhoa Córdoba" initials="AC" userId="S::a.cordoba@97sf.es::f74bbcdb-9014-44a0-a5eb-84cc4a875993" providerId="AD"/>
  <p188:author id="{34A2773F-A4EF-9C19-9AAB-5AC1B8C60A7C}" name="Leticia Rodeño" initials="LR" userId="S::l.rodeno@97sf.es::8210715d-dd2a-4c59-a884-bbf92a6a1d8e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3447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7C3193E-56CC-4FD9-896F-5464D0E2AC8D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CF56457-FA53-4ED4-BBE9-9BF3DA6E20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826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7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3459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14924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2190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9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5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6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5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2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1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69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60" r:id="rId10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0A2B0-72A0-75EE-6F2A-20C1BD331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8172CF0-02B3-DE8A-23D5-04A300B6C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265989"/>
              </p:ext>
            </p:extLst>
          </p:nvPr>
        </p:nvGraphicFramePr>
        <p:xfrm>
          <a:off x="283513" y="1141474"/>
          <a:ext cx="11461919" cy="5181597"/>
        </p:xfrm>
        <a:graphic>
          <a:graphicData uri="http://schemas.openxmlformats.org/drawingml/2006/table">
            <a:tbl>
              <a:tblPr/>
              <a:tblGrid>
                <a:gridCol w="464045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4285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604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91810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4175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90366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09866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Ingurumenaren aldetik jasangarria den lurraldea</a:t>
                      </a:r>
                      <a:endParaRPr lang="es-ES" sz="1100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A3.1.1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Ureztatzeko uraren erabilera optimizatu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A3.1.2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Uraren ziklo integrala aktibatu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309866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A3.1.3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dirty="0">
                          <a:effectLst/>
                          <a:latin typeface="+mj-lt"/>
                        </a:rPr>
                        <a:t>Hondakinen kudeaketa jasangarria eta arduratsua</a:t>
                      </a:r>
                      <a:endParaRPr lang="es-ES" sz="105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  <a:tr h="309866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A3.1.4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Natur eta baso ondarearen kontserbazioa eta hobekuntza</a:t>
                      </a:r>
                      <a:endParaRPr lang="es-ES" sz="1050"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09865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A3.1.5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dirty="0">
                          <a:effectLst/>
                          <a:latin typeface="+mj-lt"/>
                        </a:rPr>
                        <a:t>Ehiza sektorearen modernizazioa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  <a:endParaRPr kumimoji="0" lang="es-E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44397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O3.2</a:t>
                      </a:r>
                    </a:p>
                  </a:txBody>
                  <a:tcPr marL="19050" marR="1905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Energia eraginkorra eta deskarbonizatutako lurraldea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A3.2.1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dirty="0">
                          <a:effectLst/>
                          <a:latin typeface="+mj-lt"/>
                        </a:rPr>
                        <a:t>Energia eraginkortasuna eta deskarbonizazioa sustatzea Foru Aldundian</a:t>
                      </a:r>
                      <a:endParaRPr lang="en-US" dirty="0"/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lvl="0">
                        <a:buNone/>
                      </a:pPr>
                      <a:r>
                        <a:rPr lang="eu" sz="1050" kern="1200" noProof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Enplegua, Merkataritza, Turismoa eta Foru Admin. </a:t>
                      </a:r>
                      <a:endParaRPr lang="es-ES" sz="105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b"/>
                      <a:endParaRPr lang="es-ES" sz="1000">
                        <a:effectLst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A3.2.2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Energia berriztagarrien sustapena Lurraldean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5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5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44397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Araban mugikortasun iraunkorra sustatzea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A3.3.1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Lurraldea egituratzeko mugikortasun iraunkorraren etorkizuneko garapena planifikatzea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u" sz="1050" dirty="0">
                          <a:effectLst/>
                          <a:latin typeface="+mj-lt"/>
                        </a:rPr>
                        <a:t>Mugikortasun Iraunkorra eta Bide Azpiegiturak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A3.3.2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i="1" dirty="0">
                          <a:effectLst/>
                          <a:latin typeface="+mj-lt"/>
                        </a:rPr>
                        <a:t>´Arabako Bizikleta Estrategia´  </a:t>
                      </a:r>
                      <a:r>
                        <a:rPr lang="eu" sz="1050" dirty="0">
                          <a:effectLst/>
                          <a:latin typeface="+mj-lt"/>
                        </a:rPr>
                        <a:t>hedatzea eta Arabako bidegorrien sarea planifikatzea eta gauzatzea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u" sz="1050" dirty="0">
                          <a:effectLst/>
                          <a:latin typeface="+mj-lt"/>
                        </a:rPr>
                        <a:t>Mugikortasun Iraunkorra eta Bide Azpiegiturak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428902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algn="ctr" rtl="0" fontAlgn="ctr"/>
                      <a:endParaRPr lang="es-ES" sz="1100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2000" rtl="0" fontAlgn="ctr"/>
                      <a:endParaRPr lang="es-ES" sz="1100" b="1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A3.3.3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Garraio publiko bateratua, integratua eta elkarreragilea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u" sz="1050" dirty="0">
                          <a:effectLst/>
                          <a:latin typeface="+mj-lt"/>
                        </a:rPr>
                        <a:t>Mugikortasun Iraunkorra eta Bide Azpiegiturak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927032"/>
                  </a:ext>
                </a:extLst>
              </a:tr>
              <a:tr h="44397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O3.4</a:t>
                      </a:r>
                    </a:p>
                  </a:txBody>
                  <a:tcPr marL="19050" marR="19050" marT="0" marB="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rtl="0" fontAlgn="ctr"/>
                      <a:r>
                        <a:rPr lang="eu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Araban hirigintza-jarduera iraunkor eta berritzailea garatzea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A3.4.1</a:t>
                      </a:r>
                    </a:p>
                  </a:txBody>
                  <a:tcPr marL="19050" marR="19050" marT="0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Udalen hirigintza-jarduketa sustatzea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rtl="0" fontAlgn="ctr"/>
                      <a:r>
                        <a:rPr lang="eu" sz="1050" dirty="0">
                          <a:effectLst/>
                          <a:latin typeface="+mj-lt"/>
                        </a:rPr>
                        <a:t>Lurralde Oreka eta Lurralde Antolamendua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  <a:tr h="443971">
                <a:tc vMerge="1">
                  <a:txBody>
                    <a:bodyPr/>
                    <a:lstStyle/>
                    <a:p>
                      <a:pPr rtl="0" fontAlgn="ctr"/>
                      <a:endParaRPr lang="es-ES" sz="1000">
                        <a:effectLst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u" sz="1050" dirty="0">
                          <a:effectLst/>
                          <a:latin typeface="+mj-lt"/>
                        </a:rPr>
                        <a:t>A3.4.2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rtl="0" fontAlgn="ctr"/>
                      <a:r>
                        <a:rPr lang="eu" sz="1050" dirty="0">
                          <a:effectLst/>
                          <a:latin typeface="+mj-lt"/>
                        </a:rPr>
                        <a:t>Ibilbide berdeak eta hirigintza eredu berriak sortzea sustatzea</a:t>
                      </a: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84138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5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5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5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9050" marR="1905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78048"/>
                  </a:ext>
                </a:extLst>
              </a:tr>
            </a:tbl>
          </a:graphicData>
        </a:graphic>
      </p:graphicFrame>
      <p:sp>
        <p:nvSpPr>
          <p:cNvPr id="2" name="Rectangle 27">
            <a:extLst>
              <a:ext uri="{FF2B5EF4-FFF2-40B4-BE49-F238E27FC236}">
                <a16:creationId xmlns:a16="http://schemas.microsoft.com/office/drawing/2014/main" id="{4B085ABE-54EB-FE33-0CC1-8B41AAF2D0FD}"/>
              </a:ext>
            </a:extLst>
          </p:cNvPr>
          <p:cNvSpPr/>
          <p:nvPr/>
        </p:nvSpPr>
        <p:spPr>
          <a:xfrm>
            <a:off x="7456715" y="140616"/>
            <a:ext cx="4288718" cy="41455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200" b="1" dirty="0">
                <a:solidFill>
                  <a:schemeClr val="tx1"/>
                </a:solidFill>
              </a:rPr>
              <a:t>Araba Berdea eta Planetarekin Konprometitua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5FA8BC-BEC4-F9FD-6B25-96D7C7758FAD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 dirty="0">
                <a:solidFill>
                  <a:srgbClr val="AC1051"/>
                </a:solidFill>
                <a:latin typeface="Calibri" panose="020F0502020204030204" pitchFamily="34" charset="0"/>
              </a:rPr>
              <a:t>Araba Berdea Ardatzaren eta Planetarekin Konprometitutako ekintzen laburpena</a:t>
            </a:r>
          </a:p>
        </p:txBody>
      </p:sp>
    </p:spTree>
    <p:extLst>
      <p:ext uri="{BB962C8B-B14F-4D97-AF65-F5344CB8AC3E}">
        <p14:creationId xmlns:p14="http://schemas.microsoft.com/office/powerpoint/2010/main" val="611478409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8E01A5-DCF2-44FD-89F5-1EAE061714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ED5ECC-C30C-4496-9C78-C45DF7360C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c2364e-9597-44b6-a188-e4a3069f5269"/>
    <ds:schemaRef ds:uri="0e259e0e-9a22-44f7-b864-3f9d138a9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</TotalTime>
  <Words>185</Words>
  <Application>Microsoft Office PowerPoint</Application>
  <PresentationFormat>Panorámica</PresentationFormat>
  <Paragraphs>51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Montserrat Light</vt:lpstr>
      <vt:lpstr>Portada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106</cp:revision>
  <dcterms:created xsi:type="dcterms:W3CDTF">2024-05-07T11:13:39Z</dcterms:created>
  <dcterms:modified xsi:type="dcterms:W3CDTF">2024-07-10T07:19:53Z</dcterms:modified>
</cp:coreProperties>
</file>