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6"/>
  </p:notesMasterIdLst>
  <p:sldIdLst>
    <p:sldId id="2938" r:id="rId4"/>
    <p:sldId id="2997" r:id="rId5"/>
  </p:sldIdLst>
  <p:sldSz cx="12192000" cy="6858000"/>
  <p:notesSz cx="7104063" cy="10234613"/>
  <p:defaultTextStyle>
    <a:defPPr>
      <a:defRPr lang="e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25622A-9EBA-421A-75EA-4064CF26DE24}" name="Ibon Angulo" initials="IA" userId="S::i.angulo@97sf.es::ab8f3abc-17a1-405b-8d6a-4f3e4e636364" providerId="AD"/>
  <p188:author id="{9756BA2D-BE97-9A15-7915-E6907A923541}" name="Ainhoa Córdoba" initials="AC" userId="S::a.cordoba@97sf.es::f74bbcdb-9014-44a0-a5eb-84cc4a875993" providerId="AD"/>
  <p188:author id="{34A2773F-A4EF-9C19-9AAB-5AC1B8C60A7C}" name="Leticia Rodeño" initials="LR" userId="S::l.rodeno@97sf.es::8210715d-dd2a-4c59-a884-bbf92a6a1d8e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344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7C3193E-56CC-4FD9-896F-5464D0E2AC8D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CF56457-FA53-4ED4-BBE9-9BF3DA6E20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826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345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4924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190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6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1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5B33D-EB69-65EE-F81A-03552038F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7">
            <a:extLst>
              <a:ext uri="{FF2B5EF4-FFF2-40B4-BE49-F238E27FC236}">
                <a16:creationId xmlns:a16="http://schemas.microsoft.com/office/drawing/2014/main" id="{14257667-1F89-B5D5-F706-C7A6AE30FE8C}"/>
              </a:ext>
            </a:extLst>
          </p:cNvPr>
          <p:cNvSpPr/>
          <p:nvPr/>
        </p:nvSpPr>
        <p:spPr>
          <a:xfrm>
            <a:off x="8170223" y="140616"/>
            <a:ext cx="3575209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kohesionatu eta inklusiboa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5F4C52F-D461-3E8E-1DD0-7B06F36C9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884155"/>
              </p:ext>
            </p:extLst>
          </p:nvPr>
        </p:nvGraphicFramePr>
        <p:xfrm>
          <a:off x="300840" y="1127559"/>
          <a:ext cx="11444592" cy="4701851"/>
        </p:xfrm>
        <a:graphic>
          <a:graphicData uri="http://schemas.openxmlformats.org/drawingml/2006/table">
            <a:tbl>
              <a:tblPr/>
              <a:tblGrid>
                <a:gridCol w="412878">
                  <a:extLst>
                    <a:ext uri="{9D8B030D-6E8A-4147-A177-3AD203B41FA5}">
                      <a16:colId xmlns:a16="http://schemas.microsoft.com/office/drawing/2014/main" val="1037956653"/>
                    </a:ext>
                  </a:extLst>
                </a:gridCol>
                <a:gridCol w="2993467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9505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9323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9419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8207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496141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Harremanetara bideratutako arreta eredu berriaren garapenean jarraitzea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Egoitzako arreta hobetzea, GIZAREA arreta-eredua arreta-etxe guztietara zabalduz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Gizarte politikak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76650"/>
                  </a:ext>
                </a:extLst>
              </a:tr>
              <a:tr h="353720"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Komunitate zaintzak eta etxeko arreta indartzea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Etxez etxeko laguntza zerbitzuak indartzea, programa zabaltzea eta '</a:t>
                      </a:r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Etxean bai' lurralde erreferentziazko zentroa sortzea.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537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Komunitateko ingurunean autonomia sustatzeko eguneko zentroen sarea zabaltzea eta indartzea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Ezintasunen bat duten pertsonentzako bizimodu independentea sustatzea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A2.2.4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Borrokatu nahi ez den bakardadeari </a:t>
                      </a:r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'Araba a point' ekimenaren bitartez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44285"/>
                  </a:ext>
                </a:extLst>
              </a:tr>
              <a:tr h="3636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A2.2.5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Adingabeak babesteko zerbitzu-zorro integrala zabaltzea eta arreta-protokoloak berrikustea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353720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Bizitegi-baliabideen sarea zabaldu eta hobetzea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Lurraldeko egoitza-baliabideekiko mendekotasunari arreta emateko leku berriak sortzea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742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Egoitza-zentroak 'GIZAREA' arreta eredu berrira erreforma eta egokitzea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Arreta-zentroetan ikuskapen-zereginak indartzea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pPr marL="72000" algn="l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Tokiko zainketa-ekosistemak eratzeko laguntza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442350"/>
                  </a:ext>
                </a:extLst>
              </a:tr>
              <a:tr h="368207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O2.4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Gizarte berrikuntza eta ebaluazioa sustatzea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A2.4.1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Gizarte zerbitzuetan ikerketa eta berrikuntzarako laguntza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344670"/>
                  </a:ext>
                </a:extLst>
              </a:tr>
              <a:tr h="363649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O2.5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Arreta profesionala sustatu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A2.5.1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Zaintzaile profesionalen lan baldintzen hobekuntza, prestakuntza eta kualifikazioa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28902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Zaintzen dituzun pertsonak zaintzea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D1D0952-FFA8-0A0D-E7AB-6E80D4CF42F5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 dirty="0">
                <a:solidFill>
                  <a:srgbClr val="AC1051"/>
                </a:solidFill>
                <a:latin typeface="Calibri" panose="020F0502020204030204" pitchFamily="34" charset="0"/>
              </a:rPr>
              <a:t>Arabako Ardatz Kohesionatu eta Inklusiboaren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1055094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CCB96-8EE2-73F3-B43E-E6A522E11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7">
            <a:extLst>
              <a:ext uri="{FF2B5EF4-FFF2-40B4-BE49-F238E27FC236}">
                <a16:creationId xmlns:a16="http://schemas.microsoft.com/office/drawing/2014/main" id="{E876FA16-C27F-CD82-BF97-E6AA0B4F1317}"/>
              </a:ext>
            </a:extLst>
          </p:cNvPr>
          <p:cNvSpPr/>
          <p:nvPr/>
        </p:nvSpPr>
        <p:spPr>
          <a:xfrm>
            <a:off x="8170223" y="140616"/>
            <a:ext cx="3575209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kohesionatu eta inklusiboa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DB4F2C2-5429-ED0E-1DA7-0E654B8FB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334747"/>
              </p:ext>
            </p:extLst>
          </p:nvPr>
        </p:nvGraphicFramePr>
        <p:xfrm>
          <a:off x="300840" y="1127559"/>
          <a:ext cx="11444591" cy="5088865"/>
        </p:xfrm>
        <a:graphic>
          <a:graphicData uri="http://schemas.openxmlformats.org/drawingml/2006/table">
            <a:tbl>
              <a:tblPr/>
              <a:tblGrid>
                <a:gridCol w="438607">
                  <a:extLst>
                    <a:ext uri="{9D8B030D-6E8A-4147-A177-3AD203B41FA5}">
                      <a16:colId xmlns:a16="http://schemas.microsoft.com/office/drawing/2014/main" val="1037956653"/>
                    </a:ext>
                  </a:extLst>
                </a:gridCol>
                <a:gridCol w="2967737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9505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9323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9419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73938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59225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O2.6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Epe luzerako arreta eskaintzea, kalitate onekoa, eskuragarria eta lorgarri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A2.6.1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Foru araudia eta prozedurak modernizatzea, eskaintzen diren arreta-zerbitzuen kalitatea, irisgarritasuna eta eskuragarritasuna hobetzeko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528509"/>
                  </a:ext>
                </a:extLst>
              </a:tr>
              <a:tr h="3592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A2.6.2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INDESAren rola sustatzea ezintasunen bat duten pertsonen integraziorako eta bizi-kalitatea hobetzeko funtsezko eragile gisa.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359478"/>
                  </a:ext>
                </a:extLst>
              </a:tr>
              <a:tr h="257756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O2.7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Elkarlaneko gobernantza eredu baten aldeko apustua egin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A2.7.1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Zaintza eta arreta ereduaren gizarte gobernantza hobetzea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293823"/>
                  </a:ext>
                </a:extLst>
              </a:tr>
              <a:tr h="928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A2.7.2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Arreta ereduaren gobernu instituzionala hobetzea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697556"/>
                  </a:ext>
                </a:extLst>
              </a:tr>
              <a:tr h="312604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O2.8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lvl="0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gizarte berdinzalea lortzea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A2.8.1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Indarkeria sexista desagerraraztea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042868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A2.8.2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Genero-ikuspegia politika publikoetan sartzea eta Lurraldeko emakumeen parte-hartze sozialerako espazioak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39176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A2.8.3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Sexu eta genero aniztasunari buruzko 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A2.8.4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Genero indarkeriaren aurkako baliabideak indartzea eta areagotzea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Gizarte politikak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488304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O2.9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Herritarrak memoria historikoaren inguruan sentsibilizatzea eta giza eskubideen kultura demokratikoan sakontzea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A2.9.1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Herritarrak memoria historikoaren inguruan sentsibilizatzea eta giza eskubideen kultura demokratikoan sakontzea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354482"/>
                  </a:ext>
                </a:extLst>
              </a:tr>
              <a:tr h="327316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O2.10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lvl="0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 inklusiboago, kohesionatuago eta solidarioago baten eraikuntza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Garapenerako lankidetza, mundu osoan ahulen eta diskriminatuenei erantzuteko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762451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A2.10.2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Arraza aurreiritzi eta estereotipoen aurka sentsibilizatzeko eta kulturen arteko bizikidetza hobetzeko ekintzak garatzea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414448"/>
                  </a:ext>
                </a:extLst>
              </a:tr>
              <a:tr h="2577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A2.10.3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Bazterkeriaren eta desberdintasunaren aurka borrokatzeko baliabide berriak ezartzea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Politika soziala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1051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A2.10.4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Lan-munduan sartzeko zailtasunak dituzten kolektiboentzako enplegu-politikak ezartzea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Enplegua, Merkataritza, Turismoa eta Foru Admn. 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44285"/>
                  </a:ext>
                </a:extLst>
              </a:tr>
              <a:tr h="369309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O2.11</a:t>
                      </a:r>
                    </a:p>
                  </a:txBody>
                  <a:tcPr marL="2319" marR="2319" marT="2319" marB="16697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lvl="0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gazteen inklusioa, parte hartzea eta ongizatea sustatzea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A2.11.1</a:t>
                      </a:r>
                    </a:p>
                  </a:txBody>
                  <a:tcPr marL="2319" marR="2319" marT="2319" marB="16697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Foru Aldundiaren eta Arabako gazteen arteko lotura sendotzea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A2.11.2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Genero-ikuspegia gazteen eta osasun mentalaren arloan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Kultura eta Kirola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06517799-974C-8C1C-9639-3766B47E188B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Arabako Ardatz Kohesionatu eta Inklusiboaren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1915441731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E01A5-DCF2-44FD-89F5-1EAE06171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D5ECC-C30C-4496-9C78-C45DF736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2364e-9597-44b6-a188-e4a3069f5269"/>
    <ds:schemaRef ds:uri="0e259e0e-9a22-44f7-b864-3f9d138a9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485</Words>
  <Application>Microsoft Office PowerPoint</Application>
  <PresentationFormat>Panorámica</PresentationFormat>
  <Paragraphs>120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Montserrat Light</vt:lpstr>
      <vt:lpstr>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106</cp:revision>
  <dcterms:created xsi:type="dcterms:W3CDTF">2024-05-07T11:13:39Z</dcterms:created>
  <dcterms:modified xsi:type="dcterms:W3CDTF">2024-07-10T07:18:59Z</dcterms:modified>
</cp:coreProperties>
</file>