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3"/>
  </p:sldMasterIdLst>
  <p:notesMasterIdLst>
    <p:notesMasterId r:id="rId6"/>
  </p:notesMasterIdLst>
  <p:sldIdLst>
    <p:sldId id="2953" r:id="rId4"/>
    <p:sldId id="2954" r:id="rId5"/>
  </p:sldIdLst>
  <p:sldSz cx="12192000" cy="6858000"/>
  <p:notesSz cx="7104063" cy="10234613"/>
  <p:defaultTextStyle>
    <a:defPPr>
      <a:defRPr lang="e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25622A-9EBA-421A-75EA-4064CF26DE24}" name="Ibon Angulo" initials="IA" userId="S::i.angulo@97sf.es::ab8f3abc-17a1-405b-8d6a-4f3e4e636364" providerId="AD"/>
  <p188:author id="{9756BA2D-BE97-9A15-7915-E6907A923541}" name="Ainhoa Córdoba" initials="AC" userId="S::a.cordoba@97sf.es::f74bbcdb-9014-44a0-a5eb-84cc4a875993" providerId="AD"/>
  <p188:author id="{34A2773F-A4EF-9C19-9AAB-5AC1B8C60A7C}" name="Leticia Rodeño" initials="LR" userId="S::l.rodeno@97sf.es::8210715d-dd2a-4c59-a884-bbf92a6a1d8e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3447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7C3193E-56CC-4FD9-896F-5464D0E2AC8D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993" y="9721109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CF56457-FA53-4ED4-BBE9-9BF3DA6E206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8267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78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1345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414924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2190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9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5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96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5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2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1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69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785FA-26BB-DE3D-5A38-5B8A2EC0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541EBDB-5B0F-8FCD-00EC-B9C5E8BDC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20719"/>
              </p:ext>
            </p:extLst>
          </p:nvPr>
        </p:nvGraphicFramePr>
        <p:xfrm>
          <a:off x="283514" y="1141473"/>
          <a:ext cx="11461919" cy="5135298"/>
        </p:xfrm>
        <a:graphic>
          <a:graphicData uri="http://schemas.openxmlformats.org/drawingml/2006/table">
            <a:tbl>
              <a:tblPr/>
              <a:tblGrid>
                <a:gridCol w="464044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4285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6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35969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2275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Berrikuntza eta enpresen lehiakortasuna sustatzea ekonomia erresiliente bat eraikitzeko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Enpresa-proiektu berriei eta horien sendotzea finantzaketa, azelerazioa eta merkatura hurbiltzeko laguntza: Ekintzaileen lurraldea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Ekonomia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Garapena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eta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Jasangarritasuna</a:t>
                      </a:r>
                      <a:endParaRPr lang="e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Berrikuntza eta digitalizazio kolaboratiboko ekosistema publiko-pribatu berriak sortzea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50799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Deskarbonizazioaren, nazioartekotzearen eta kudeaketa aurreratuaren aldeko apustua egiten du Arabako produkzio-sektoreak hobetzeko palanka lehiakor gisa.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32275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nn-NO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 inbertsioetarako eta doing business-erako aukera-lurralde gisa kokatzea</a:t>
                      </a:r>
                      <a:endParaRPr lang="eu" sz="1100" b="1" i="0" u="none" strike="noStrike" dirty="0" err="1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Eskualde bakoitzaren espezializaziorako eta lehiakortasun ekonomikorako ahalmena indartzea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Gasteizko nodo logistikoa sustatzea korridore atlantikoan funtsezko lotura gisa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Vitoria-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Gasteizko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aireportua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lurralderako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sarrera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eta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garapen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ekonomiko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eta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industrialerako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gune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gisa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sendotzea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Egiteko </a:t>
                      </a: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esparru erakargarri bat ezartzea</a:t>
                      </a:r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negozioak </a:t>
                      </a: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eta Lurraldera inbertsioak erakartzeko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227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A1.2.5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Proiektu berrietarako lurzoru industrialaren erabilgarritasuna eta espazioen kudeaketa iraunkorra bermatzea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367607"/>
                  </a:ext>
                </a:extLst>
              </a:tr>
              <a:tr h="3227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O1.3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Garapen iraunkorrerako etorkizuneko sektore eta teknologia estrategikoak sustatzea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A1.3.1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Sektore estrategikoei sostengu, berrikuntzarako eta proba teknologikoetarako poloak eta espazioak garatuz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Berrikuntza eta teknologia maila handiko sektore ekonomiko berrietara dibertsifikatzea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Ekonomia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Garapena</a:t>
                      </a:r>
                      <a:r>
                        <a:rPr kumimoji="0" lang="es-E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kumimoji="0" lang="es-E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Jasangarritasuna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4289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O1.4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Arlo estrategikoei lotutako talentua trebatu, atxiki eta erakartzea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Talentua sortzeko, atxikitzeko eta erakartzeko ingurune erakargarri baten garapena: Talentuaren kilometro 0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Ekonomia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Garapena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eta </a:t>
                      </a:r>
                      <a:r>
                        <a:rPr lang="es-E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Jasangarritasuna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 Enplegua, Merkataritza, Turismoa eta Foru Admn.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3095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A1.4.2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Enpresa eskariaren eta prestakuntzaren arteko batasuna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Enplegua, Merkataritza, Turismoa eta Foru Adm. 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2" name="Rectangle 27">
            <a:extLst>
              <a:ext uri="{FF2B5EF4-FFF2-40B4-BE49-F238E27FC236}">
                <a16:creationId xmlns:a16="http://schemas.microsoft.com/office/drawing/2014/main" id="{06EFBD59-6AFD-CF0D-856D-B08C167D8896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400" b="1" dirty="0">
                <a:solidFill>
                  <a:schemeClr val="tx1"/>
                </a:solidFill>
              </a:rPr>
              <a:t>Araba Lehiakorra eta Berritzailea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21B246-0047-4D23-D964-5697728E74E9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 dirty="0">
                <a:solidFill>
                  <a:srgbClr val="AC1051"/>
                </a:solidFill>
                <a:latin typeface="Calibri" panose="020F0502020204030204" pitchFamily="34" charset="0"/>
              </a:rPr>
              <a:t>Arabako Lehiakortasun eta Berrikuntza Ardatzaren ekintzen laburpena</a:t>
            </a:r>
          </a:p>
        </p:txBody>
      </p:sp>
    </p:spTree>
    <p:extLst>
      <p:ext uri="{BB962C8B-B14F-4D97-AF65-F5344CB8AC3E}">
        <p14:creationId xmlns:p14="http://schemas.microsoft.com/office/powerpoint/2010/main" val="5562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AC05-A06F-D778-C57D-BE0B2B0E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631138D-E654-08F0-932B-975280B0F8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089930"/>
              </p:ext>
            </p:extLst>
          </p:nvPr>
        </p:nvGraphicFramePr>
        <p:xfrm>
          <a:off x="283514" y="1141473"/>
          <a:ext cx="11461920" cy="4850327"/>
        </p:xfrm>
        <a:graphic>
          <a:graphicData uri="http://schemas.openxmlformats.org/drawingml/2006/table">
            <a:tbl>
              <a:tblPr/>
              <a:tblGrid>
                <a:gridCol w="546379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01951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604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91810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4176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12020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OE </a:t>
                      </a:r>
                      <a:r>
                        <a:rPr lang="eu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HELBURU ESTRATEGIKOA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LA zk.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JARDUERA ILDOA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SAIL ARDURADUNA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120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O1.5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 turismo jasangarri eta irisgarriaren arloan liderra den Lurralde gisa kokatzea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A1.5.1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Lurraldearen sustapena nazio eta nazioarteko mailan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Enplegua, Merkataritza, Turismoa eta Foru Amdn. 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Berezko produktua sortzea eta Lurraldeko eskaintza turistikoa zabaltzea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Enplegua, Merkataritza, Turismoa eta Foru Amdn. 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44705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O1.6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Nekazaritza-sektorearen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lehiakortasuna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hobetzea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berrikuntza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eta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dibertsifikazioa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bultzatuz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,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iraunkortasuna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jarduera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osoaren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ardatz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gisa</a:t>
                      </a:r>
                      <a:r>
                        <a:rPr lang="es-E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100" b="1" i="0" u="none" strike="noStrike" kern="12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hartuta</a:t>
                      </a:r>
                      <a:endParaRPr lang="es-ES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Nekazaritza sektorearen lehiakortasuna hobetzea, berrikuntzari mesede eginez, dibertsifikazioa, eraldaketa eta marketin zuzena sustatuz, sostenibilitatea jarduera guztien ardatz gisa hartuta.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Nekazaritza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720911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Trantsizio energetikorako praktikak adoptatu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Smart Farming</a:t>
                      </a:r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tresnen ezagutza eta txertaketa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120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A1.6.4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Abeltzaintzako jardueran biosegurtasuna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839366"/>
                  </a:ext>
                </a:extLst>
              </a:tr>
              <a:tr h="49535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A1.6.5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Enpresa eraldatzaile berrien instalazioa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548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O1.7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Errioxa ardoaren bikaintasuneko eskualde bihurtzeko konpromisoa hartu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Ezaugarri bereziak dituzten mahasti tradizionalak babestea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  <a:endParaRPr kumimoji="0" lang="e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Arabako Errioxako ardoen bereizketa sustatzea eta haien kontsumoa sustatzea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Nekazaritza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96420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pPr algn="ctr" fontAlgn="ctr"/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marL="72000" algn="l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A1.7.3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just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u" sz="105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'EDA Edariak eta Ardoa Drinks &amp; Wine Campus' ardoaren bikaintasunaren poloa martxan jartzea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Arlo Estrategikoak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73569"/>
                  </a:ext>
                </a:extLst>
              </a:tr>
              <a:tr h="4389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O1.8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Arabako garapen jasangarrirako finantza-, zerga- eta arau-sendotzea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A1.8.1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Zerga araudia: berrikusi eta Arabako Lurraldearen erronka berrien aurrean eguneratzea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kern="1200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Ogasuna, Finantza eta Aurrekontuak</a:t>
                      </a:r>
                      <a:endParaRPr lang="eu" sz="1000" b="0" i="0" u="none" strike="noStrike" kern="1200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073688"/>
                  </a:ext>
                </a:extLst>
              </a:tr>
              <a:tr h="35486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A1.8.2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Europako finantzaketa lortzea sustatu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u" sz="10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Ogasuna, Finantza eta Aurrekontuak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2562171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10A8865B-A7F2-EB16-10EC-8320E90BD2FD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u" b="1">
                <a:solidFill>
                  <a:srgbClr val="AC1051"/>
                </a:solidFill>
                <a:latin typeface="Calibri" panose="020F0502020204030204" pitchFamily="34" charset="0"/>
              </a:rPr>
              <a:t>Arabako Lehiakortasun eta Berrikuntza Ardatzaren ekintzen laburpena</a:t>
            </a:r>
          </a:p>
        </p:txBody>
      </p:sp>
      <p:sp>
        <p:nvSpPr>
          <p:cNvPr id="2" name="Rectangle 27">
            <a:extLst>
              <a:ext uri="{FF2B5EF4-FFF2-40B4-BE49-F238E27FC236}">
                <a16:creationId xmlns:a16="http://schemas.microsoft.com/office/drawing/2014/main" id="{1C8D19E8-94BE-B736-A8BE-29822BA7549D}"/>
              </a:ext>
            </a:extLst>
          </p:cNvPr>
          <p:cNvSpPr/>
          <p:nvPr/>
        </p:nvSpPr>
        <p:spPr>
          <a:xfrm>
            <a:off x="7456715" y="140616"/>
            <a:ext cx="4288718" cy="414555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 err="1">
                <a:solidFill>
                  <a:schemeClr val="bg1">
                    <a:lumMod val="65000"/>
                  </a:schemeClr>
                </a:solidFill>
              </a:rPr>
              <a:t>Gobernu</a:t>
            </a:r>
            <a:r>
              <a:rPr lang="eu" sz="1400" b="1" dirty="0">
                <a:solidFill>
                  <a:schemeClr val="bg1">
                    <a:lumMod val="65000"/>
                  </a:schemeClr>
                </a:solidFill>
              </a:rPr>
              <a:t> Plana| </a:t>
            </a:r>
            <a:r>
              <a:rPr lang="eu" sz="1400" b="1" dirty="0">
                <a:solidFill>
                  <a:schemeClr val="tx1"/>
                </a:solidFill>
              </a:rPr>
              <a:t>Araba Lehiakorra eta Berritzailea</a:t>
            </a:r>
          </a:p>
        </p:txBody>
      </p:sp>
    </p:spTree>
    <p:extLst>
      <p:ext uri="{BB962C8B-B14F-4D97-AF65-F5344CB8AC3E}">
        <p14:creationId xmlns:p14="http://schemas.microsoft.com/office/powerpoint/2010/main" val="1717976847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88E01A5-DCF2-44FD-89F5-1EAE061714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ED5ECC-C30C-4496-9C78-C45DF7360C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ac2364e-9597-44b6-a188-e4a3069f5269"/>
    <ds:schemaRef ds:uri="0e259e0e-9a22-44f7-b864-3f9d138a92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</TotalTime>
  <Words>493</Words>
  <Application>Microsoft Office PowerPoint</Application>
  <PresentationFormat>Panorámica</PresentationFormat>
  <Paragraphs>102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Montserrat Light</vt:lpstr>
      <vt:lpstr>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106</cp:revision>
  <dcterms:created xsi:type="dcterms:W3CDTF">2024-05-07T11:13:39Z</dcterms:created>
  <dcterms:modified xsi:type="dcterms:W3CDTF">2024-07-10T07:18:01Z</dcterms:modified>
</cp:coreProperties>
</file>