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4" r:id="rId6"/>
  </p:sldMasterIdLst>
  <p:notesMasterIdLst>
    <p:notesMasterId r:id="rId8"/>
  </p:notesMasterIdLst>
  <p:sldIdLst>
    <p:sldId id="2944" r:id="rId7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EF1B05-6177-00B1-BC5D-CBD2FC16FCAB}" name="Sandra del Campo" initials="Sd" userId="S::s.campo@97sf.es::55a23bc4-3dc4-4773-a892-1aefab069667" providerId="AD"/>
  <p188:author id="{E125622A-9EBA-421A-75EA-4064CF26DE24}" name="Ibon Angulo" initials="IA" userId="S::i.angulo@97sf.es::ab8f3abc-17a1-405b-8d6a-4f3e4e636364" providerId="AD"/>
  <p188:author id="{34A2773F-A4EF-9C19-9AAB-5AC1B8C60A7C}" name="Leticia Rodeño" initials="LR" userId="S::l.rodeno@97sf.es::8210715d-dd2a-4c59-a884-bbf92a6a1d8e" providerId="AD"/>
  <p188:author id="{40E0E7B1-E594-5F5F-6AE6-08B9461E672D}" name="Alain Gutierrez" initials="AG" userId="S::a.gutierrez@97sf.es::12d0ece1-6dfe-41db-bf68-b9ae1ac31cbb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AC1051"/>
    <a:srgbClr val="A6A6A6"/>
    <a:srgbClr val="E8E9EE"/>
    <a:srgbClr val="CED1DB"/>
    <a:srgbClr val="E11568"/>
    <a:srgbClr val="F593BB"/>
    <a:srgbClr val="000000"/>
    <a:srgbClr val="E7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r">
              <a:defRPr sz="1200"/>
            </a:lvl1pPr>
          </a:lstStyle>
          <a:p>
            <a:fld id="{38E31FAD-FCF6-47E0-87C9-C79184A07256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77" tIns="45738" rIns="91477" bIns="45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r">
              <a:defRPr sz="1200"/>
            </a:lvl1pPr>
          </a:lstStyle>
          <a:p>
            <a:fld id="{9EC65BEE-379E-49D5-A648-25402BE0B3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87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60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15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1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4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7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</a:t>
            </a:r>
            <a:r>
              <a:rPr lang="en-US" err="1"/>
              <a:t>relacionada</a:t>
            </a:r>
            <a:r>
              <a:rPr lang="en-US"/>
              <a:t> con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del </a:t>
            </a:r>
            <a:r>
              <a:rPr lang="en-US" err="1"/>
              <a:t>documento</a:t>
            </a:r>
            <a:endParaRPr lang="en-US"/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273604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AADC000-8D24-8F47-888C-8091210ECBB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661157" y="0"/>
            <a:ext cx="9530847" cy="6858000"/>
          </a:xfrm>
          <a:custGeom>
            <a:avLst/>
            <a:gdLst>
              <a:gd name="connsiteX0" fmla="*/ 8278154 w 19056731"/>
              <a:gd name="connsiteY0" fmla="*/ 0 h 13716000"/>
              <a:gd name="connsiteX1" fmla="*/ 19056731 w 19056731"/>
              <a:gd name="connsiteY1" fmla="*/ 0 h 13716000"/>
              <a:gd name="connsiteX2" fmla="*/ 19056731 w 19056731"/>
              <a:gd name="connsiteY2" fmla="*/ 13716000 h 13716000"/>
              <a:gd name="connsiteX3" fmla="*/ 0 w 19056731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6731" h="13716000">
                <a:moveTo>
                  <a:pt x="8278154" y="0"/>
                </a:moveTo>
                <a:lnTo>
                  <a:pt x="19056731" y="0"/>
                </a:lnTo>
                <a:lnTo>
                  <a:pt x="1905673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719403" y="1124744"/>
            <a:ext cx="2112235" cy="1152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4222754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3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5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5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3143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7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9481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612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8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3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5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4" name="Picture 2" descr="C:\Users\Lidia\Documents\S&amp;F\1. IMAGEN CORPORATIVA S&amp;F\LOGOS\Logo S&amp;F\S&amp;FCONSULTANS.png">
            <a:extLst>
              <a:ext uri="{FF2B5EF4-FFF2-40B4-BE49-F238E27FC236}">
                <a16:creationId xmlns:a16="http://schemas.microsoft.com/office/drawing/2014/main" id="{1BE2110E-DCFC-E98C-535A-7881CCF64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2" r:id="rId5"/>
    <p:sldLayoutId id="2147483683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619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0A2B0-72A0-75EE-6F2A-20C1BD331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8172CF0-02B3-DE8A-23D5-04A300B6C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12199"/>
              </p:ext>
            </p:extLst>
          </p:nvPr>
        </p:nvGraphicFramePr>
        <p:xfrm>
          <a:off x="283514" y="1034817"/>
          <a:ext cx="11461919" cy="5181597"/>
        </p:xfrm>
        <a:graphic>
          <a:graphicData uri="http://schemas.openxmlformats.org/drawingml/2006/table">
            <a:tbl>
              <a:tblPr/>
              <a:tblGrid>
                <a:gridCol w="464045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4285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5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90366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0986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Territorio medioambientalmente sostenible</a:t>
                      </a:r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A3.1.1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Optimizar el uso del agua en los regadíos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s-ES" sz="1050" dirty="0">
                          <a:effectLst/>
                          <a:latin typeface="+mj-lt"/>
                        </a:rPr>
                        <a:t>Agricultura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A3.1.2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Activar el ciclo integral del agua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kumimoji="0" lang="es-E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Desarrollo Económico y Sostenibilidad</a:t>
                      </a:r>
                      <a:endParaRPr lang="es-ES" sz="1050" dirty="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A3.1.3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dirty="0">
                          <a:effectLst/>
                          <a:latin typeface="+mj-lt"/>
                        </a:rPr>
                        <a:t>Gestión sostenible y responsable de los residuos</a:t>
                      </a:r>
                      <a:endParaRPr lang="es-ES" sz="105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Desarrollo Económico y Sostenibilidad</a:t>
                      </a:r>
                      <a:endParaRPr lang="es-ES" sz="1050" dirty="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A3.1.4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Conservación y puesta en valor del patrimonio natural y forestal</a:t>
                      </a:r>
                      <a:endParaRPr lang="es-ES" sz="105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kumimoji="0" lang="es-E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50" dirty="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09865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A3.1.5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dirty="0">
                          <a:effectLst/>
                          <a:latin typeface="+mj-lt"/>
                        </a:rPr>
                        <a:t>Modernización del sector cinegético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5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44397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O3.2</a:t>
                      </a:r>
                    </a:p>
                  </a:txBody>
                  <a:tcPr marL="19050" marR="1905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Territorio energéticamente eficiente y descarbonizado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A3.2.1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dirty="0">
                          <a:effectLst/>
                          <a:latin typeface="+mj-lt"/>
                        </a:rPr>
                        <a:t>Impulsar la eficiencia energética y descarbonización en la Diputación Foral</a:t>
                      </a:r>
                      <a:endParaRPr lang="en-US" dirty="0"/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>
                        <a:buNone/>
                      </a:pPr>
                      <a:r>
                        <a:rPr lang="es-ES" sz="105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Empleo, Comercio, Turismo y </a:t>
                      </a:r>
                      <a:r>
                        <a:rPr lang="es-ES" sz="1050" kern="1200" noProof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Admin</a:t>
                      </a:r>
                      <a:r>
                        <a:rPr lang="es-ES" sz="105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. Foral</a:t>
                      </a:r>
                      <a:endParaRPr lang="es-ES" sz="105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b"/>
                      <a:endParaRPr lang="es-ES" sz="1000">
                        <a:effectLst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A3.2.2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Impulso de las energías renovables en el Territorio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>
                        <a:buNone/>
                      </a:pP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Desarrollo Económico y Sostenibilidad</a:t>
                      </a:r>
                      <a:endParaRPr lang="es-ES" sz="105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44397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Impulsar la movilidad sostenible en Álava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A3.3.1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Planificación del desarrollo futuro de una movilidad sostenible para la vertebración del Territorio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s-ES" sz="1050" dirty="0">
                          <a:effectLst/>
                          <a:latin typeface="+mj-lt"/>
                        </a:rPr>
                        <a:t>Movilidad Sostenible e Infraestructuras Viarias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A3.3.2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Despliegue de la ‘E</a:t>
                      </a:r>
                      <a:r>
                        <a:rPr lang="es-ES" sz="1050" i="1" dirty="0">
                          <a:effectLst/>
                          <a:latin typeface="+mj-lt"/>
                        </a:rPr>
                        <a:t>strategia de la bicicleta de Álava</a:t>
                      </a:r>
                      <a:r>
                        <a:rPr lang="es-ES" sz="1050" dirty="0">
                          <a:effectLst/>
                          <a:latin typeface="+mj-lt"/>
                        </a:rPr>
                        <a:t>’ y planificar y ejecutar la red de vías ciclistas de Álava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s-ES" sz="1050" dirty="0">
                          <a:effectLst/>
                          <a:latin typeface="+mj-lt"/>
                        </a:rPr>
                        <a:t>Movilidad Sostenible e Infraestructuras Viarias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28902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algn="ctr" rtl="0" fontAlgn="ctr"/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rtl="0" fontAlgn="ctr"/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A3.3.3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pt-BR" sz="1050" dirty="0">
                          <a:effectLst/>
                          <a:latin typeface="+mj-lt"/>
                        </a:rPr>
                        <a:t>Transporte público unificado, integrado e </a:t>
                      </a:r>
                      <a:r>
                        <a:rPr lang="pt-BR" sz="1050" dirty="0" err="1">
                          <a:effectLst/>
                          <a:latin typeface="+mj-lt"/>
                        </a:rPr>
                        <a:t>interoperable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s-ES" sz="1050" dirty="0">
                          <a:effectLst/>
                          <a:latin typeface="+mj-lt"/>
                        </a:rPr>
                        <a:t>Movilidad Sostenible e Infraestructuras Viarias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927032"/>
                  </a:ext>
                </a:extLst>
              </a:tr>
              <a:tr h="44397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O3.4</a:t>
                      </a:r>
                    </a:p>
                  </a:txBody>
                  <a:tcPr marL="19050" marR="1905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rtl="0" fontAlgn="ctr"/>
                      <a:r>
                        <a:rPr lang="es-ES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Desarrollar una acción urbanística sostenible e innovadora en Álava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A3.4.1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Promoción de la acción urbanística de los ayuntamientos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s-ES" sz="1050" dirty="0">
                          <a:effectLst/>
                          <a:latin typeface="+mj-lt"/>
                        </a:rPr>
                        <a:t>Equilibrio Territorial y Ordenación del Territorio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50" dirty="0">
                          <a:effectLst/>
                          <a:latin typeface="+mj-lt"/>
                        </a:rPr>
                        <a:t>A3.4.2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s-ES" sz="1050" dirty="0">
                          <a:effectLst/>
                          <a:latin typeface="+mj-lt"/>
                        </a:rPr>
                        <a:t>Fomento de la creación de itinerarios verdes y nuevos modelos de urbanismo  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Desarrollo Económico y Sostenibilidad</a:t>
                      </a:r>
                      <a:endParaRPr lang="es-ES" sz="1050" dirty="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78048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4B085ABE-54EB-FE33-0CC1-8B41AAF2D0FD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Verde y Comprometida con el Planeta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5FA8BC-BEC4-F9FD-6B25-96D7C7758FAD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Verde y Comprometida con el Planeta</a:t>
            </a:r>
          </a:p>
        </p:txBody>
      </p:sp>
    </p:spTree>
    <p:extLst>
      <p:ext uri="{BB962C8B-B14F-4D97-AF65-F5344CB8AC3E}">
        <p14:creationId xmlns:p14="http://schemas.microsoft.com/office/powerpoint/2010/main" val="611478409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rtada">
  <a:themeElements>
    <a:clrScheme name="Personalizado 5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92F5A"/>
      </a:accent1>
      <a:accent2>
        <a:srgbClr val="BF0D63"/>
      </a:accent2>
      <a:accent3>
        <a:srgbClr val="C8C8C8"/>
      </a:accent3>
      <a:accent4>
        <a:srgbClr val="A3A3A3"/>
      </a:accent4>
      <a:accent5>
        <a:srgbClr val="474747"/>
      </a:accent5>
      <a:accent6>
        <a:srgbClr val="262626"/>
      </a:accent6>
      <a:hlink>
        <a:srgbClr val="0563C1"/>
      </a:hlink>
      <a:folHlink>
        <a:srgbClr val="954F72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259e0e-9a22-44f7-b864-3f9d138a925a">
      <UserInfo>
        <DisplayName>Aguinaco López de Suso, Eduardo</DisplayName>
        <AccountId>14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4B9995-0010-4064-BA7C-E8969F046B70}">
  <ds:schemaRefs>
    <ds:schemaRef ds:uri="http://schemas.microsoft.com/office/2006/documentManagement/types"/>
    <ds:schemaRef ds:uri="http://purl.org/dc/elements/1.1/"/>
    <ds:schemaRef ds:uri="0e259e0e-9a22-44f7-b864-3f9d138a925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ac2364e-9597-44b6-a188-e4a3069f526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AE1E53B-53CC-4D4C-A7F1-3D76F47D04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ADC0F0-35A8-43FD-B6AD-9018E9245EC9}">
  <ds:schemaRefs>
    <ds:schemaRef ds:uri="0e259e0e-9a22-44f7-b864-3f9d138a925a"/>
    <ds:schemaRef ds:uri="6ac2364e-9597-44b6-a188-e4a3069f5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238</Words>
  <Application>Microsoft Office PowerPoint</Application>
  <PresentationFormat>Panorámica</PresentationFormat>
  <Paragraphs>51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Montserrat Light</vt:lpstr>
      <vt:lpstr>Portada</vt:lpstr>
      <vt:lpstr>1_Portada</vt:lpstr>
      <vt:lpstr>2_Portada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575</cp:revision>
  <cp:lastPrinted>2024-07-01T08:55:14Z</cp:lastPrinted>
  <dcterms:created xsi:type="dcterms:W3CDTF">2023-06-27T08:28:01Z</dcterms:created>
  <dcterms:modified xsi:type="dcterms:W3CDTF">2024-07-10T07:06:35Z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0x010100ED7AA8F7C5548D4C98DD547CD4E9507C</vt:lpwstr>
  </property>
</Properties>
</file>