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4" r:id="rId5"/>
    <p:sldMasterId id="2147483684" r:id="rId6"/>
  </p:sldMasterIdLst>
  <p:notesMasterIdLst>
    <p:notesMasterId r:id="rId8"/>
  </p:notesMasterIdLst>
  <p:sldIdLst>
    <p:sldId id="2944" r:id="rId7"/>
  </p:sldIdLst>
  <p:sldSz cx="12192000" cy="6858000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3EF1B05-6177-00B1-BC5D-CBD2FC16FCAB}" name="Sandra del Campo" initials="Sd" userId="S::s.campo@97sf.es::55a23bc4-3dc4-4773-a892-1aefab069667" providerId="AD"/>
  <p188:author id="{E125622A-9EBA-421A-75EA-4064CF26DE24}" name="Ibon Angulo" initials="IA" userId="S::i.angulo@97sf.es::ab8f3abc-17a1-405b-8d6a-4f3e4e636364" providerId="AD"/>
  <p188:author id="{34A2773F-A4EF-9C19-9AAB-5AC1B8C60A7C}" name="Leticia Rodeño" initials="LR" userId="S::l.rodeno@97sf.es::8210715d-dd2a-4c59-a884-bbf92a6a1d8e" providerId="AD"/>
  <p188:author id="{40E0E7B1-E594-5F5F-6AE6-08B9461E672D}" name="Alain Gutierrez" initials="AG" userId="S::a.gutierrez@97sf.es::12d0ece1-6dfe-41db-bf68-b9ae1ac31cbb" providerId="AD"/>
  <p188:author id="{1184C9BD-0E1C-85FE-CB1F-38E2DC47A243}" name="Catalina Abecia, Gerardo" initials="CG" userId="S::gcatalina_araba.eus#ext#@97sfes.onmicrosoft.com::99d0e058-343e-4705-bf4a-d2fd6774677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FFFFFF"/>
    <a:srgbClr val="AC1051"/>
    <a:srgbClr val="A6A6A6"/>
    <a:srgbClr val="E8E9EE"/>
    <a:srgbClr val="CED1DB"/>
    <a:srgbClr val="E11568"/>
    <a:srgbClr val="F593BB"/>
    <a:srgbClr val="000000"/>
    <a:srgbClr val="E7F3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8135"/>
          </a:xfrm>
          <a:prstGeom prst="rect">
            <a:avLst/>
          </a:prstGeom>
        </p:spPr>
        <p:txBody>
          <a:bodyPr vert="horz" lIns="91477" tIns="45738" rIns="91477" bIns="45738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8135"/>
          </a:xfrm>
          <a:prstGeom prst="rect">
            <a:avLst/>
          </a:prstGeom>
        </p:spPr>
        <p:txBody>
          <a:bodyPr vert="horz" lIns="91477" tIns="45738" rIns="91477" bIns="45738" rtlCol="0"/>
          <a:lstStyle>
            <a:lvl1pPr algn="r">
              <a:defRPr sz="1200"/>
            </a:lvl1pPr>
          </a:lstStyle>
          <a:p>
            <a:fld id="{38E31FAD-FCF6-47E0-87C9-C79184A07256}" type="datetimeFigureOut">
              <a:rPr lang="es-ES" smtClean="0"/>
              <a:t>10/07/2024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77" tIns="45738" rIns="91477" bIns="45738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8"/>
          </a:xfrm>
          <a:prstGeom prst="rect">
            <a:avLst/>
          </a:prstGeom>
        </p:spPr>
        <p:txBody>
          <a:bodyPr vert="horz" lIns="91477" tIns="45738" rIns="91477" bIns="45738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60" cy="498134"/>
          </a:xfrm>
          <a:prstGeom prst="rect">
            <a:avLst/>
          </a:prstGeom>
        </p:spPr>
        <p:txBody>
          <a:bodyPr vert="horz" lIns="91477" tIns="45738" rIns="91477" bIns="45738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2" y="9430092"/>
            <a:ext cx="2945660" cy="498134"/>
          </a:xfrm>
          <a:prstGeom prst="rect">
            <a:avLst/>
          </a:prstGeom>
        </p:spPr>
        <p:txBody>
          <a:bodyPr vert="horz" lIns="91477" tIns="45738" rIns="91477" bIns="45738" rtlCol="0" anchor="b"/>
          <a:lstStyle>
            <a:lvl1pPr algn="r">
              <a:defRPr sz="1200"/>
            </a:lvl1pPr>
          </a:lstStyle>
          <a:p>
            <a:fld id="{9EC65BEE-379E-49D5-A648-25402BE0B3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0872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Picture Placeholder 7">
            <a:extLst>
              <a:ext uri="{FF2B5EF4-FFF2-40B4-BE49-F238E27FC236}">
                <a16:creationId xmlns:a16="http://schemas.microsoft.com/office/drawing/2014/main" id="{D9195579-4F64-3B4C-AA38-6C389B9E37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3676650"/>
              <a:gd name="connsiteY0" fmla="*/ 0 h 5486400"/>
              <a:gd name="connsiteX1" fmla="*/ 3676650 w 3676650"/>
              <a:gd name="connsiteY1" fmla="*/ 0 h 5486400"/>
              <a:gd name="connsiteX2" fmla="*/ 3676650 w 3676650"/>
              <a:gd name="connsiteY2" fmla="*/ 5486400 h 5486400"/>
              <a:gd name="connsiteX3" fmla="*/ 0 w 367665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6650" h="5486400">
                <a:moveTo>
                  <a:pt x="0" y="0"/>
                </a:moveTo>
                <a:lnTo>
                  <a:pt x="3676650" y="0"/>
                </a:lnTo>
                <a:lnTo>
                  <a:pt x="3676650" y="5486400"/>
                </a:lnTo>
                <a:lnTo>
                  <a:pt x="0" y="54864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pic>
        <p:nvPicPr>
          <p:cNvPr id="4" name="Picture 2" descr="C:\Users\Lidia\Documents\S&amp;F\1. IMAGEN CORPORATIVA S&amp;F\LOGOS\Logo S&amp;F\S&amp;FCONSULTAN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829" y="6303445"/>
            <a:ext cx="791780" cy="4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5605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Picture Placeholder 7">
            <a:extLst>
              <a:ext uri="{FF2B5EF4-FFF2-40B4-BE49-F238E27FC236}">
                <a16:creationId xmlns:a16="http://schemas.microsoft.com/office/drawing/2014/main" id="{D9195579-4F64-3B4C-AA38-6C389B9E37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3676650"/>
              <a:gd name="connsiteY0" fmla="*/ 0 h 5486400"/>
              <a:gd name="connsiteX1" fmla="*/ 3676650 w 3676650"/>
              <a:gd name="connsiteY1" fmla="*/ 0 h 5486400"/>
              <a:gd name="connsiteX2" fmla="*/ 3676650 w 3676650"/>
              <a:gd name="connsiteY2" fmla="*/ 5486400 h 5486400"/>
              <a:gd name="connsiteX3" fmla="*/ 0 w 367665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6650" h="5486400">
                <a:moveTo>
                  <a:pt x="0" y="0"/>
                </a:moveTo>
                <a:lnTo>
                  <a:pt x="3676650" y="0"/>
                </a:lnTo>
                <a:lnTo>
                  <a:pt x="3676650" y="5486400"/>
                </a:lnTo>
                <a:lnTo>
                  <a:pt x="0" y="54864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949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51585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4056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4121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437D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8044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89C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0775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Í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Picture Placeholder 7">
            <a:extLst>
              <a:ext uri="{FF2B5EF4-FFF2-40B4-BE49-F238E27FC236}">
                <a16:creationId xmlns:a16="http://schemas.microsoft.com/office/drawing/2014/main" id="{356F6471-0E85-2742-BE04-5CFC1CD292D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018512" y="0"/>
            <a:ext cx="5282824" cy="6858000"/>
          </a:xfrm>
          <a:custGeom>
            <a:avLst/>
            <a:gdLst>
              <a:gd name="connsiteX0" fmla="*/ 0 w 3676650"/>
              <a:gd name="connsiteY0" fmla="*/ 0 h 5486400"/>
              <a:gd name="connsiteX1" fmla="*/ 3676650 w 3676650"/>
              <a:gd name="connsiteY1" fmla="*/ 0 h 5486400"/>
              <a:gd name="connsiteX2" fmla="*/ 3676650 w 3676650"/>
              <a:gd name="connsiteY2" fmla="*/ 5486400 h 5486400"/>
              <a:gd name="connsiteX3" fmla="*/ 0 w 367665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6650" h="5486400">
                <a:moveTo>
                  <a:pt x="0" y="0"/>
                </a:moveTo>
                <a:lnTo>
                  <a:pt x="3676650" y="0"/>
                </a:lnTo>
                <a:lnTo>
                  <a:pt x="3676650" y="5486400"/>
                </a:lnTo>
                <a:lnTo>
                  <a:pt x="0" y="54864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marR="0" indent="0" algn="ctr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lang="en-US"/>
              <a:t>Imagen </a:t>
            </a:r>
            <a:r>
              <a:rPr lang="en-US" err="1"/>
              <a:t>relacionada</a:t>
            </a:r>
            <a:r>
              <a:rPr lang="en-US"/>
              <a:t> con </a:t>
            </a:r>
            <a:r>
              <a:rPr lang="en-US" err="1"/>
              <a:t>el</a:t>
            </a:r>
            <a:r>
              <a:rPr lang="en-US"/>
              <a:t> </a:t>
            </a:r>
            <a:r>
              <a:rPr lang="en-US" err="1"/>
              <a:t>contenido</a:t>
            </a:r>
            <a:r>
              <a:rPr lang="en-US"/>
              <a:t> del </a:t>
            </a:r>
            <a:r>
              <a:rPr lang="en-US" err="1"/>
              <a:t>documento</a:t>
            </a:r>
            <a:endParaRPr lang="en-US"/>
          </a:p>
          <a:p>
            <a:endParaRPr lang="en-US"/>
          </a:p>
        </p:txBody>
      </p:sp>
      <p:sp>
        <p:nvSpPr>
          <p:cNvPr id="4" name="3 Marcador de posición de imagen"/>
          <p:cNvSpPr>
            <a:spLocks noGrp="1"/>
          </p:cNvSpPr>
          <p:nvPr>
            <p:ph type="pic" sz="quarter" idx="11" hasCustomPrompt="1"/>
          </p:nvPr>
        </p:nvSpPr>
        <p:spPr>
          <a:xfrm>
            <a:off x="431800" y="6021289"/>
            <a:ext cx="767656" cy="6716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es-ES"/>
              <a:t>Logo cliente</a:t>
            </a:r>
          </a:p>
        </p:txBody>
      </p:sp>
    </p:spTree>
    <p:extLst>
      <p:ext uri="{BB962C8B-B14F-4D97-AF65-F5344CB8AC3E}">
        <p14:creationId xmlns:p14="http://schemas.microsoft.com/office/powerpoint/2010/main" val="27360449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AADC000-8D24-8F47-888C-8091210ECBBC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2661157" y="0"/>
            <a:ext cx="9530847" cy="6858000"/>
          </a:xfrm>
          <a:custGeom>
            <a:avLst/>
            <a:gdLst>
              <a:gd name="connsiteX0" fmla="*/ 8278154 w 19056731"/>
              <a:gd name="connsiteY0" fmla="*/ 0 h 13716000"/>
              <a:gd name="connsiteX1" fmla="*/ 19056731 w 19056731"/>
              <a:gd name="connsiteY1" fmla="*/ 0 h 13716000"/>
              <a:gd name="connsiteX2" fmla="*/ 19056731 w 19056731"/>
              <a:gd name="connsiteY2" fmla="*/ 13716000 h 13716000"/>
              <a:gd name="connsiteX3" fmla="*/ 0 w 19056731"/>
              <a:gd name="connsiteY3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6731" h="13716000">
                <a:moveTo>
                  <a:pt x="8278154" y="0"/>
                </a:moveTo>
                <a:lnTo>
                  <a:pt x="19056731" y="0"/>
                </a:lnTo>
                <a:lnTo>
                  <a:pt x="19056731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400" baseline="0"/>
            </a:lvl1pPr>
          </a:lstStyle>
          <a:p>
            <a:r>
              <a:rPr lang="en-US"/>
              <a:t>Imagen relacionada con el contenido del documento</a:t>
            </a:r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sz="quarter" idx="11" hasCustomPrompt="1"/>
          </p:nvPr>
        </p:nvSpPr>
        <p:spPr>
          <a:xfrm>
            <a:off x="719403" y="1124744"/>
            <a:ext cx="2112235" cy="115212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/>
            </a:lvl1pPr>
          </a:lstStyle>
          <a:p>
            <a:r>
              <a:rPr lang="es-ES"/>
              <a:t>Logo cliente</a:t>
            </a:r>
          </a:p>
        </p:txBody>
      </p:sp>
    </p:spTree>
    <p:extLst>
      <p:ext uri="{BB962C8B-B14F-4D97-AF65-F5344CB8AC3E}">
        <p14:creationId xmlns:p14="http://schemas.microsoft.com/office/powerpoint/2010/main" val="42227548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Picture Placeholder 7">
            <a:extLst>
              <a:ext uri="{FF2B5EF4-FFF2-40B4-BE49-F238E27FC236}">
                <a16:creationId xmlns:a16="http://schemas.microsoft.com/office/drawing/2014/main" id="{D9195579-4F64-3B4C-AA38-6C389B9E37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3676650"/>
              <a:gd name="connsiteY0" fmla="*/ 0 h 5486400"/>
              <a:gd name="connsiteX1" fmla="*/ 3676650 w 3676650"/>
              <a:gd name="connsiteY1" fmla="*/ 0 h 5486400"/>
              <a:gd name="connsiteX2" fmla="*/ 3676650 w 3676650"/>
              <a:gd name="connsiteY2" fmla="*/ 5486400 h 5486400"/>
              <a:gd name="connsiteX3" fmla="*/ 0 w 367665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6650" h="5486400">
                <a:moveTo>
                  <a:pt x="0" y="0"/>
                </a:moveTo>
                <a:lnTo>
                  <a:pt x="3676650" y="0"/>
                </a:lnTo>
                <a:lnTo>
                  <a:pt x="3676650" y="5486400"/>
                </a:lnTo>
                <a:lnTo>
                  <a:pt x="0" y="54864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8396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94539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4056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951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3731433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437D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4872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89C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6405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Í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Picture Placeholder 7">
            <a:extLst>
              <a:ext uri="{FF2B5EF4-FFF2-40B4-BE49-F238E27FC236}">
                <a16:creationId xmlns:a16="http://schemas.microsoft.com/office/drawing/2014/main" id="{356F6471-0E85-2742-BE04-5CFC1CD292D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018512" y="0"/>
            <a:ext cx="5282824" cy="6858000"/>
          </a:xfrm>
          <a:custGeom>
            <a:avLst/>
            <a:gdLst>
              <a:gd name="connsiteX0" fmla="*/ 0 w 3676650"/>
              <a:gd name="connsiteY0" fmla="*/ 0 h 5486400"/>
              <a:gd name="connsiteX1" fmla="*/ 3676650 w 3676650"/>
              <a:gd name="connsiteY1" fmla="*/ 0 h 5486400"/>
              <a:gd name="connsiteX2" fmla="*/ 3676650 w 3676650"/>
              <a:gd name="connsiteY2" fmla="*/ 5486400 h 5486400"/>
              <a:gd name="connsiteX3" fmla="*/ 0 w 367665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6650" h="5486400">
                <a:moveTo>
                  <a:pt x="0" y="0"/>
                </a:moveTo>
                <a:lnTo>
                  <a:pt x="3676650" y="0"/>
                </a:lnTo>
                <a:lnTo>
                  <a:pt x="3676650" y="5486400"/>
                </a:lnTo>
                <a:lnTo>
                  <a:pt x="0" y="54864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marR="0" indent="0" algn="ctr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lang="en-US"/>
              <a:t>Imagen relacionada con el contenido del documento</a:t>
            </a:r>
          </a:p>
          <a:p>
            <a:endParaRPr lang="en-US"/>
          </a:p>
        </p:txBody>
      </p:sp>
      <p:sp>
        <p:nvSpPr>
          <p:cNvPr id="4" name="3 Marcador de posición de imagen"/>
          <p:cNvSpPr>
            <a:spLocks noGrp="1"/>
          </p:cNvSpPr>
          <p:nvPr>
            <p:ph type="pic" sz="quarter" idx="11" hasCustomPrompt="1"/>
          </p:nvPr>
        </p:nvSpPr>
        <p:spPr>
          <a:xfrm>
            <a:off x="431800" y="6021289"/>
            <a:ext cx="767656" cy="6716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es-ES"/>
              <a:t>Logo cliente</a:t>
            </a:r>
          </a:p>
        </p:txBody>
      </p:sp>
    </p:spTree>
    <p:extLst>
      <p:ext uri="{BB962C8B-B14F-4D97-AF65-F5344CB8AC3E}">
        <p14:creationId xmlns:p14="http://schemas.microsoft.com/office/powerpoint/2010/main" val="3894812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2256129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5" name="Picture 2" descr="C:\Users\Lidia\Documents\S&amp;F\1. IMAGEN CORPORATIVA S&amp;F\LOGOS\Logo S&amp;F\S&amp;FCONSULTAN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80577" y="6347702"/>
            <a:ext cx="632497" cy="38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787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ció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02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5" name="Picture 2" descr="C:\Users\Lidia\Documents\S&amp;F\1. IMAGEN CORPORATIVA S&amp;F\LOGOS\Logo S&amp;F\S&amp;FCONSULTAN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80577" y="6347702"/>
            <a:ext cx="632497" cy="38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0719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5" name="Picture 2" descr="C:\Users\Lidia\Documents\S&amp;F\1. IMAGEN CORPORATIVA S&amp;F\LOGOS\Logo S&amp;F\S&amp;FCONSULTAN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80577" y="6347702"/>
            <a:ext cx="632497" cy="38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833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ció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57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5" name="Picture 2" descr="C:\Users\Lidia\Documents\S&amp;F\1. IMAGEN CORPORATIVA S&amp;F\LOGOS\Logo S&amp;F\S&amp;FCONSULTAN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80577" y="6347702"/>
            <a:ext cx="632497" cy="38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3767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12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Relationship Id="rId9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CuadroTexto">
            <a:extLst>
              <a:ext uri="{FF2B5EF4-FFF2-40B4-BE49-F238E27FC236}">
                <a16:creationId xmlns:a16="http://schemas.microsoft.com/office/drawing/2014/main" id="{87894944-BD90-41AB-4FC7-09BE902C1303}"/>
              </a:ext>
            </a:extLst>
          </p:cNvPr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2" name="Picture 2" descr="La marca">
            <a:extLst>
              <a:ext uri="{FF2B5EF4-FFF2-40B4-BE49-F238E27FC236}">
                <a16:creationId xmlns:a16="http://schemas.microsoft.com/office/drawing/2014/main" id="{EF3054FB-E841-8941-38DE-5CAFA91A002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762" y="6275813"/>
            <a:ext cx="1654797" cy="496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0533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6" r:id="rId4"/>
    <p:sldLayoutId id="2147483667" r:id="rId5"/>
    <p:sldLayoutId id="2147483668" r:id="rId6"/>
    <p:sldLayoutId id="2147483670" r:id="rId7"/>
    <p:sldLayoutId id="2147483671" r:id="rId8"/>
    <p:sldLayoutId id="2147483672" r:id="rId9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a marca">
            <a:extLst>
              <a:ext uri="{FF2B5EF4-FFF2-40B4-BE49-F238E27FC236}">
                <a16:creationId xmlns:a16="http://schemas.microsoft.com/office/drawing/2014/main" id="{B0DD9868-70D6-6867-5331-0788BBC1D6A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25" y="6234702"/>
            <a:ext cx="1654797" cy="496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CuadroTexto">
            <a:extLst>
              <a:ext uri="{FF2B5EF4-FFF2-40B4-BE49-F238E27FC236}">
                <a16:creationId xmlns:a16="http://schemas.microsoft.com/office/drawing/2014/main" id="{55536B7A-2B0E-F875-DA68-88D39FF730EF}"/>
              </a:ext>
            </a:extLst>
          </p:cNvPr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4" name="Picture 2" descr="C:\Users\Lidia\Documents\S&amp;F\1. IMAGEN CORPORATIVA S&amp;F\LOGOS\Logo S&amp;F\S&amp;FCONSULTANS.png">
            <a:extLst>
              <a:ext uri="{FF2B5EF4-FFF2-40B4-BE49-F238E27FC236}">
                <a16:creationId xmlns:a16="http://schemas.microsoft.com/office/drawing/2014/main" id="{1BE2110E-DCFC-E98C-535A-7881CCF647C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80577" y="6347702"/>
            <a:ext cx="632497" cy="38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7497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8" r:id="rId2"/>
    <p:sldLayoutId id="2147483679" r:id="rId3"/>
    <p:sldLayoutId id="2147483680" r:id="rId4"/>
    <p:sldLayoutId id="2147483682" r:id="rId5"/>
    <p:sldLayoutId id="2147483683" r:id="rId6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a marca">
            <a:extLst>
              <a:ext uri="{FF2B5EF4-FFF2-40B4-BE49-F238E27FC236}">
                <a16:creationId xmlns:a16="http://schemas.microsoft.com/office/drawing/2014/main" id="{B0DD9868-70D6-6867-5331-0788BBC1D6A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25" y="6234702"/>
            <a:ext cx="1654797" cy="496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CuadroTexto">
            <a:extLst>
              <a:ext uri="{FF2B5EF4-FFF2-40B4-BE49-F238E27FC236}">
                <a16:creationId xmlns:a16="http://schemas.microsoft.com/office/drawing/2014/main" id="{55536B7A-2B0E-F875-DA68-88D39FF730EF}"/>
              </a:ext>
            </a:extLst>
          </p:cNvPr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276199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0A2B0-72A0-75EE-6F2A-20C1BD331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28172CF0-02B3-DE8A-23D5-04A300B6C6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212199"/>
              </p:ext>
            </p:extLst>
          </p:nvPr>
        </p:nvGraphicFramePr>
        <p:xfrm>
          <a:off x="283514" y="1034817"/>
          <a:ext cx="11461919" cy="5181597"/>
        </p:xfrm>
        <a:graphic>
          <a:graphicData uri="http://schemas.openxmlformats.org/drawingml/2006/table">
            <a:tbl>
              <a:tblPr/>
              <a:tblGrid>
                <a:gridCol w="464045">
                  <a:extLst>
                    <a:ext uri="{9D8B030D-6E8A-4147-A177-3AD203B41FA5}">
                      <a16:colId xmlns:a16="http://schemas.microsoft.com/office/drawing/2014/main" val="577464409"/>
                    </a:ext>
                  </a:extLst>
                </a:gridCol>
                <a:gridCol w="2984285">
                  <a:extLst>
                    <a:ext uri="{9D8B030D-6E8A-4147-A177-3AD203B41FA5}">
                      <a16:colId xmlns:a16="http://schemas.microsoft.com/office/drawing/2014/main" val="355892761"/>
                    </a:ext>
                  </a:extLst>
                </a:gridCol>
                <a:gridCol w="617604">
                  <a:extLst>
                    <a:ext uri="{9D8B030D-6E8A-4147-A177-3AD203B41FA5}">
                      <a16:colId xmlns:a16="http://schemas.microsoft.com/office/drawing/2014/main" val="887818002"/>
                    </a:ext>
                  </a:extLst>
                </a:gridCol>
                <a:gridCol w="5691810">
                  <a:extLst>
                    <a:ext uri="{9D8B030D-6E8A-4147-A177-3AD203B41FA5}">
                      <a16:colId xmlns:a16="http://schemas.microsoft.com/office/drawing/2014/main" val="3645879773"/>
                    </a:ext>
                  </a:extLst>
                </a:gridCol>
                <a:gridCol w="1704175">
                  <a:extLst>
                    <a:ext uri="{9D8B030D-6E8A-4147-A177-3AD203B41FA5}">
                      <a16:colId xmlns:a16="http://schemas.microsoft.com/office/drawing/2014/main" val="2901571689"/>
                    </a:ext>
                  </a:extLst>
                </a:gridCol>
              </a:tblGrid>
              <a:tr h="390366">
                <a:tc>
                  <a:txBody>
                    <a:bodyPr/>
                    <a:lstStyle/>
                    <a:p>
                      <a:pPr marL="71755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Nº</a:t>
                      </a:r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OE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OBJETIVO ESTRATÉGICO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Nº</a:t>
                      </a:r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LA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LÍNEA DE ACTUACIÓN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DPTO. RESPONSABLE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047911"/>
                  </a:ext>
                </a:extLst>
              </a:tr>
              <a:tr h="309866"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es-ES" sz="11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O3.1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71755" algn="l" rtl="0" fontAlgn="ctr"/>
                      <a:r>
                        <a:rPr lang="es-ES" sz="11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Territorio medioambientalmente sostenible</a:t>
                      </a:r>
                      <a:endParaRPr lang="es-ES" sz="1100" b="1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050" dirty="0">
                          <a:effectLst/>
                          <a:latin typeface="+mj-lt"/>
                        </a:rPr>
                        <a:t>A3.1.1</a:t>
                      </a: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rtl="0" fontAlgn="ctr"/>
                      <a:r>
                        <a:rPr lang="es-ES" sz="1050" dirty="0">
                          <a:effectLst/>
                          <a:latin typeface="+mj-lt"/>
                        </a:rPr>
                        <a:t>Optimizar el uso del agua en los regadíos </a:t>
                      </a: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rtl="0" fontAlgn="ctr"/>
                      <a:r>
                        <a:rPr lang="es-ES" sz="1050" dirty="0">
                          <a:effectLst/>
                          <a:latin typeface="+mj-lt"/>
                        </a:rPr>
                        <a:t>Agricultura</a:t>
                      </a: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595705"/>
                  </a:ext>
                </a:extLst>
              </a:tr>
              <a:tr h="443971">
                <a:tc vMerge="1">
                  <a:txBody>
                    <a:bodyPr/>
                    <a:lstStyle/>
                    <a:p>
                      <a:pPr rtl="0" fontAlgn="ctr"/>
                      <a:endParaRPr lang="es-ES" sz="1000">
                        <a:effectLst/>
                      </a:endParaRPr>
                    </a:p>
                  </a:txBody>
                  <a:tcPr marL="19050" marR="19050" marT="0" marB="0" anchor="ctr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050" dirty="0">
                          <a:effectLst/>
                          <a:latin typeface="+mj-lt"/>
                        </a:rPr>
                        <a:t>A3.1.2</a:t>
                      </a: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rtl="0" fontAlgn="ctr"/>
                      <a:r>
                        <a:rPr lang="es-ES" sz="1050" dirty="0">
                          <a:effectLst/>
                          <a:latin typeface="+mj-lt"/>
                        </a:rPr>
                        <a:t>Activar el ciclo integral del agua </a:t>
                      </a: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rtl="0" fontAlgn="ctr"/>
                      <a:r>
                        <a:rPr kumimoji="0" lang="es-E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Desarrollo Económico y Sostenibilidad</a:t>
                      </a:r>
                      <a:endParaRPr lang="es-ES" sz="1050" dirty="0">
                        <a:effectLst/>
                        <a:latin typeface="+mj-lt"/>
                      </a:endParaRP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147749"/>
                  </a:ext>
                </a:extLst>
              </a:tr>
              <a:tr h="309866">
                <a:tc vMerge="1">
                  <a:txBody>
                    <a:bodyPr/>
                    <a:lstStyle/>
                    <a:p>
                      <a:pPr rtl="0" fontAlgn="ctr"/>
                      <a:endParaRPr lang="es-ES" sz="1000">
                        <a:effectLst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050" dirty="0">
                          <a:effectLst/>
                          <a:latin typeface="+mj-lt"/>
                        </a:rPr>
                        <a:t>A3.1.3</a:t>
                      </a: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0" lvl="0" indent="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s-ES" sz="1050" dirty="0">
                          <a:effectLst/>
                          <a:latin typeface="+mj-lt"/>
                        </a:rPr>
                        <a:t>Gestión sostenible y responsable de los residuos</a:t>
                      </a:r>
                      <a:endParaRPr lang="es-ES" sz="1050">
                        <a:effectLst/>
                        <a:latin typeface="+mj-lt"/>
                      </a:endParaRP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rtl="0" fontAlgn="ctr"/>
                      <a:r>
                        <a:rPr kumimoji="0" lang="es-E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Desarrollo Económico y Sostenibilidad</a:t>
                      </a:r>
                      <a:endParaRPr lang="es-ES" sz="1050" dirty="0">
                        <a:effectLst/>
                        <a:latin typeface="+mj-lt"/>
                      </a:endParaRP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839366"/>
                  </a:ext>
                </a:extLst>
              </a:tr>
              <a:tr h="309866">
                <a:tc vMerge="1">
                  <a:txBody>
                    <a:bodyPr/>
                    <a:lstStyle/>
                    <a:p>
                      <a:pPr rtl="0" fontAlgn="ctr"/>
                      <a:endParaRPr lang="es-ES" sz="1000">
                        <a:effectLst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050" dirty="0">
                          <a:effectLst/>
                          <a:latin typeface="+mj-lt"/>
                        </a:rPr>
                        <a:t>A3.1.4</a:t>
                      </a: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rtl="0" fontAlgn="ctr"/>
                      <a:r>
                        <a:rPr lang="es-ES" sz="1050" dirty="0">
                          <a:effectLst/>
                          <a:latin typeface="+mj-lt"/>
                        </a:rPr>
                        <a:t>Conservación y puesta en valor del patrimonio natural y forestal</a:t>
                      </a:r>
                      <a:endParaRPr lang="es-ES" sz="1050">
                        <a:effectLst/>
                        <a:latin typeface="+mj-lt"/>
                      </a:endParaRP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rtl="0" fontAlgn="ctr"/>
                      <a:r>
                        <a:rPr kumimoji="0" lang="es-ES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Agricultura</a:t>
                      </a:r>
                      <a:endParaRPr lang="es-ES" sz="1050" dirty="0">
                        <a:effectLst/>
                        <a:latin typeface="+mj-lt"/>
                      </a:endParaRP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01"/>
                  </a:ext>
                </a:extLst>
              </a:tr>
              <a:tr h="309865">
                <a:tc vMerge="1">
                  <a:txBody>
                    <a:bodyPr/>
                    <a:lstStyle/>
                    <a:p>
                      <a:pPr rtl="0" fontAlgn="ctr"/>
                      <a:endParaRPr lang="es-ES" sz="1000">
                        <a:effectLst/>
                      </a:endParaRPr>
                    </a:p>
                  </a:txBody>
                  <a:tcPr marL="19050" marR="1905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050" dirty="0">
                          <a:effectLst/>
                          <a:latin typeface="+mj-lt"/>
                        </a:rPr>
                        <a:t>A3.1.5</a:t>
                      </a:r>
                    </a:p>
                  </a:txBody>
                  <a:tcPr marL="19050" marR="19050" marT="0" marB="0" anchor="ctr"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0" lvl="0" indent="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s-ES" sz="1050" dirty="0">
                          <a:effectLst/>
                          <a:latin typeface="+mj-lt"/>
                        </a:rPr>
                        <a:t>Modernización del sector cinegético </a:t>
                      </a: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rtl="0" fontAlgn="ctr"/>
                      <a:r>
                        <a:rPr kumimoji="0" lang="es-E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Agricultura</a:t>
                      </a:r>
                      <a:endParaRPr lang="es-ES" sz="105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8367607"/>
                  </a:ext>
                </a:extLst>
              </a:tr>
              <a:tr h="44397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ES" sz="11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O3.2</a:t>
                      </a:r>
                    </a:p>
                  </a:txBody>
                  <a:tcPr marL="19050" marR="19050" marT="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rtl="0" fontAlgn="ctr"/>
                      <a:r>
                        <a:rPr lang="es-ES" sz="11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Territorio energéticamente eficiente y descarbonizado</a:t>
                      </a:r>
                    </a:p>
                  </a:txBody>
                  <a:tcPr marL="19050" marR="1905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050" dirty="0">
                          <a:effectLst/>
                          <a:latin typeface="+mj-lt"/>
                        </a:rPr>
                        <a:t>A3.2.1</a:t>
                      </a:r>
                    </a:p>
                  </a:txBody>
                  <a:tcPr marL="19050" marR="19050" marT="0" marB="0" anchor="ctr"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0" lvl="0" indent="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s-ES" sz="1050" dirty="0">
                          <a:effectLst/>
                          <a:latin typeface="+mj-lt"/>
                        </a:rPr>
                        <a:t>Impulsar la eficiencia energética y descarbonización en la Diputación Foral</a:t>
                      </a:r>
                      <a:endParaRPr lang="en-US" dirty="0"/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lvl="0">
                        <a:buNone/>
                      </a:pPr>
                      <a:r>
                        <a:rPr lang="es-ES" sz="1050" kern="1200" noProof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Empleo, Comercio, Turismo y </a:t>
                      </a:r>
                      <a:r>
                        <a:rPr lang="es-ES" sz="1050" kern="1200" noProof="0" dirty="0" err="1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Admin</a:t>
                      </a:r>
                      <a:r>
                        <a:rPr lang="es-ES" sz="1050" kern="1200" noProof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 Foral</a:t>
                      </a:r>
                      <a:endParaRPr lang="es-ES" sz="105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617518"/>
                  </a:ext>
                </a:extLst>
              </a:tr>
              <a:tr h="443971">
                <a:tc vMerge="1">
                  <a:txBody>
                    <a:bodyPr/>
                    <a:lstStyle/>
                    <a:p>
                      <a:pPr rtl="0" fontAlgn="b"/>
                      <a:endParaRPr lang="es-ES" sz="1000">
                        <a:effectLst/>
                      </a:endParaRPr>
                    </a:p>
                  </a:txBody>
                  <a:tcPr marL="19050" marR="190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050" dirty="0">
                          <a:effectLst/>
                          <a:latin typeface="+mj-lt"/>
                        </a:rPr>
                        <a:t>A3.2.2</a:t>
                      </a: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rtl="0" fontAlgn="ctr"/>
                      <a:r>
                        <a:rPr lang="es-ES" sz="1050" dirty="0">
                          <a:effectLst/>
                          <a:latin typeface="+mj-lt"/>
                        </a:rPr>
                        <a:t>Impulso de las energías renovables en el Territorio </a:t>
                      </a: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lvl="0">
                        <a:buNone/>
                      </a:pPr>
                      <a:r>
                        <a:rPr kumimoji="0" lang="es-E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Desarrollo Económico y Sostenibilidad</a:t>
                      </a:r>
                      <a:endParaRPr lang="es-ES" sz="105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96420"/>
                  </a:ext>
                </a:extLst>
              </a:tr>
              <a:tr h="443971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s-ES" sz="11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O3.3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71755" rtl="0" fontAlgn="ctr"/>
                      <a:r>
                        <a:rPr lang="es-ES" sz="11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Impulsar la movilidad sostenible en Álava</a:t>
                      </a: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050" dirty="0">
                          <a:effectLst/>
                          <a:latin typeface="+mj-lt"/>
                        </a:rPr>
                        <a:t>A3.3.1</a:t>
                      </a: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rtl="0" fontAlgn="ctr"/>
                      <a:r>
                        <a:rPr lang="es-ES" sz="1050" dirty="0">
                          <a:effectLst/>
                          <a:latin typeface="+mj-lt"/>
                        </a:rPr>
                        <a:t>Planificación del desarrollo futuro de una movilidad sostenible para la vertebración del Territorio</a:t>
                      </a: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rtl="0" fontAlgn="ctr"/>
                      <a:r>
                        <a:rPr lang="es-ES" sz="1050" dirty="0">
                          <a:effectLst/>
                          <a:latin typeface="+mj-lt"/>
                        </a:rPr>
                        <a:t>Movilidad Sostenible e Infraestructuras Viarias</a:t>
                      </a: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7073688"/>
                  </a:ext>
                </a:extLst>
              </a:tr>
              <a:tr h="443971">
                <a:tc vMerge="1">
                  <a:txBody>
                    <a:bodyPr/>
                    <a:lstStyle/>
                    <a:p>
                      <a:pPr rtl="0" fontAlgn="ctr"/>
                      <a:endParaRPr lang="es-ES" sz="1000">
                        <a:effectLst/>
                      </a:endParaRPr>
                    </a:p>
                  </a:txBody>
                  <a:tcPr marL="19050" marR="19050" marT="0" marB="0" anchor="ctr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050" dirty="0">
                          <a:effectLst/>
                          <a:latin typeface="+mj-lt"/>
                        </a:rPr>
                        <a:t>A3.3.2</a:t>
                      </a: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rtl="0" fontAlgn="ctr"/>
                      <a:r>
                        <a:rPr lang="es-ES" sz="1050" dirty="0">
                          <a:effectLst/>
                          <a:latin typeface="+mj-lt"/>
                        </a:rPr>
                        <a:t>Despliegue de la ‘E</a:t>
                      </a:r>
                      <a:r>
                        <a:rPr lang="es-ES" sz="1050" i="1" dirty="0">
                          <a:effectLst/>
                          <a:latin typeface="+mj-lt"/>
                        </a:rPr>
                        <a:t>strategia de la bicicleta de Álava</a:t>
                      </a:r>
                      <a:r>
                        <a:rPr lang="es-ES" sz="1050" dirty="0">
                          <a:effectLst/>
                          <a:latin typeface="+mj-lt"/>
                        </a:rPr>
                        <a:t>’ y planificar y ejecutar la red de vías ciclistas de Álava</a:t>
                      </a: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rtl="0" fontAlgn="ctr"/>
                      <a:r>
                        <a:rPr lang="es-ES" sz="1050" dirty="0">
                          <a:effectLst/>
                          <a:latin typeface="+mj-lt"/>
                        </a:rPr>
                        <a:t>Movilidad Sostenible e Infraestructuras Viarias</a:t>
                      </a: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4428902"/>
                  </a:ext>
                </a:extLst>
              </a:tr>
              <a:tr h="443971">
                <a:tc vMerge="1">
                  <a:txBody>
                    <a:bodyPr/>
                    <a:lstStyle/>
                    <a:p>
                      <a:pPr algn="ctr" rtl="0" fontAlgn="ctr"/>
                      <a:endParaRPr lang="es-ES" sz="1100" b="1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72000" rtl="0" fontAlgn="ctr"/>
                      <a:endParaRPr lang="es-ES" sz="1100" b="1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050" dirty="0">
                          <a:effectLst/>
                          <a:latin typeface="+mj-lt"/>
                        </a:rPr>
                        <a:t>A3.3.3 </a:t>
                      </a: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rtl="0" fontAlgn="ctr"/>
                      <a:r>
                        <a:rPr lang="pt-BR" sz="1050" dirty="0">
                          <a:effectLst/>
                          <a:latin typeface="+mj-lt"/>
                        </a:rPr>
                        <a:t>Transporte público unificado, integrado e </a:t>
                      </a:r>
                      <a:r>
                        <a:rPr lang="pt-BR" sz="1050" dirty="0" err="1">
                          <a:effectLst/>
                          <a:latin typeface="+mj-lt"/>
                        </a:rPr>
                        <a:t>interoperable</a:t>
                      </a: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rtl="0" fontAlgn="ctr"/>
                      <a:r>
                        <a:rPr lang="es-ES" sz="1050" dirty="0">
                          <a:effectLst/>
                          <a:latin typeface="+mj-lt"/>
                        </a:rPr>
                        <a:t>Movilidad Sostenible e Infraestructuras Viarias</a:t>
                      </a: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6927032"/>
                  </a:ext>
                </a:extLst>
              </a:tr>
              <a:tr h="44397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ES" sz="11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O3.4</a:t>
                      </a:r>
                    </a:p>
                  </a:txBody>
                  <a:tcPr marL="19050" marR="19050" marT="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rtl="0" fontAlgn="ctr"/>
                      <a:r>
                        <a:rPr lang="es-ES" sz="11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Desarrollar una acción urbanística sostenible e innovadora en Álava</a:t>
                      </a:r>
                    </a:p>
                  </a:txBody>
                  <a:tcPr marL="19050" marR="1905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050" dirty="0">
                          <a:effectLst/>
                          <a:latin typeface="+mj-lt"/>
                        </a:rPr>
                        <a:t>A3.4.1</a:t>
                      </a:r>
                    </a:p>
                  </a:txBody>
                  <a:tcPr marL="19050" marR="19050" marT="0" marB="0" anchor="ctr"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rtl="0" fontAlgn="ctr"/>
                      <a:r>
                        <a:rPr lang="es-ES" sz="1050" dirty="0">
                          <a:effectLst/>
                          <a:latin typeface="+mj-lt"/>
                        </a:rPr>
                        <a:t>Promoción de la acción urbanística de los ayuntamientos </a:t>
                      </a: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rtl="0" fontAlgn="ctr"/>
                      <a:r>
                        <a:rPr lang="es-ES" sz="1050" dirty="0">
                          <a:effectLst/>
                          <a:latin typeface="+mj-lt"/>
                        </a:rPr>
                        <a:t>Equilibrio Territorial y Ordenación del Territorio</a:t>
                      </a: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2562171"/>
                  </a:ext>
                </a:extLst>
              </a:tr>
              <a:tr h="443971">
                <a:tc vMerge="1">
                  <a:txBody>
                    <a:bodyPr/>
                    <a:lstStyle/>
                    <a:p>
                      <a:pPr rtl="0" fontAlgn="ctr"/>
                      <a:endParaRPr lang="es-ES" sz="1000">
                        <a:effectLst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050" dirty="0">
                          <a:effectLst/>
                          <a:latin typeface="+mj-lt"/>
                        </a:rPr>
                        <a:t>A3.4.2</a:t>
                      </a: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rtl="0" fontAlgn="ctr"/>
                      <a:r>
                        <a:rPr lang="es-ES" sz="1050" dirty="0">
                          <a:effectLst/>
                          <a:latin typeface="+mj-lt"/>
                        </a:rPr>
                        <a:t>Fomento de la creación de itinerarios verdes y nuevos modelos de urbanismo  </a:t>
                      </a: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rtl="0" fontAlgn="ctr"/>
                      <a:r>
                        <a:rPr kumimoji="0" lang="es-E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Desarrollo Económico y Sostenibilidad</a:t>
                      </a:r>
                      <a:endParaRPr lang="es-ES" sz="1050" dirty="0">
                        <a:effectLst/>
                        <a:latin typeface="+mj-lt"/>
                      </a:endParaRPr>
                    </a:p>
                  </a:txBody>
                  <a:tcPr marL="19050" marR="190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178048"/>
                  </a:ext>
                </a:extLst>
              </a:tr>
            </a:tbl>
          </a:graphicData>
        </a:graphic>
      </p:graphicFrame>
      <p:sp>
        <p:nvSpPr>
          <p:cNvPr id="2" name="Rectangle 27">
            <a:extLst>
              <a:ext uri="{FF2B5EF4-FFF2-40B4-BE49-F238E27FC236}">
                <a16:creationId xmlns:a16="http://schemas.microsoft.com/office/drawing/2014/main" id="{4B085ABE-54EB-FE33-0CC1-8B41AAF2D0FD}"/>
              </a:ext>
            </a:extLst>
          </p:cNvPr>
          <p:cNvSpPr/>
          <p:nvPr/>
        </p:nvSpPr>
        <p:spPr>
          <a:xfrm>
            <a:off x="7456715" y="140616"/>
            <a:ext cx="4288718" cy="414555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>
              <a:defRPr/>
            </a:pPr>
            <a:r>
              <a:rPr lang="es-ES" sz="1400" b="1" dirty="0">
                <a:solidFill>
                  <a:schemeClr val="bg1">
                    <a:lumMod val="65000"/>
                  </a:schemeClr>
                </a:solidFill>
              </a:rPr>
              <a:t>Plan de Gobierno| </a:t>
            </a:r>
            <a:r>
              <a:rPr lang="es-ES" sz="1200" b="1" dirty="0">
                <a:solidFill>
                  <a:schemeClr val="tx1"/>
                </a:solidFill>
              </a:rPr>
              <a:t>Álava Verde y Comprometida con el Planeta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65FA8BC-BEC4-F9FD-6B25-96D7C7758FAD}"/>
              </a:ext>
            </a:extLst>
          </p:cNvPr>
          <p:cNvSpPr txBox="1"/>
          <p:nvPr/>
        </p:nvSpPr>
        <p:spPr>
          <a:xfrm>
            <a:off x="0" y="610328"/>
            <a:ext cx="12277725" cy="369332"/>
          </a:xfrm>
          <a:prstGeom prst="rect">
            <a:avLst/>
          </a:prstGeom>
          <a:solidFill>
            <a:srgbClr val="F2F2F2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s-ES" b="1">
                <a:solidFill>
                  <a:srgbClr val="AC1051"/>
                </a:solidFill>
                <a:latin typeface="Calibri" panose="020F0502020204030204" pitchFamily="34" charset="0"/>
              </a:rPr>
              <a:t>Resumen de actuaciones del Eje Álava Verde y Comprometida con el Planeta</a:t>
            </a:r>
          </a:p>
        </p:txBody>
      </p:sp>
    </p:spTree>
    <p:extLst>
      <p:ext uri="{BB962C8B-B14F-4D97-AF65-F5344CB8AC3E}">
        <p14:creationId xmlns:p14="http://schemas.microsoft.com/office/powerpoint/2010/main" val="611478409"/>
      </p:ext>
    </p:extLst>
  </p:cSld>
  <p:clrMapOvr>
    <a:masterClrMapping/>
  </p:clrMapOvr>
</p:sld>
</file>

<file path=ppt/theme/theme1.xml><?xml version="1.0" encoding="utf-8"?>
<a:theme xmlns:a="http://schemas.openxmlformats.org/drawingml/2006/main" name="Portada">
  <a:themeElements>
    <a:clrScheme name="S&amp;F Consultants">
      <a:dk1>
        <a:srgbClr val="000000"/>
      </a:dk1>
      <a:lt1>
        <a:sysClr val="window" lastClr="FFFFFF"/>
      </a:lt1>
      <a:dk2>
        <a:srgbClr val="000000"/>
      </a:dk2>
      <a:lt2>
        <a:srgbClr val="FFFFFF"/>
      </a:lt2>
      <a:accent1>
        <a:srgbClr val="40568C"/>
      </a:accent1>
      <a:accent2>
        <a:srgbClr val="437DB2"/>
      </a:accent2>
      <a:accent3>
        <a:srgbClr val="3E8E99"/>
      </a:accent3>
      <a:accent4>
        <a:srgbClr val="55B8A8"/>
      </a:accent4>
      <a:accent5>
        <a:srgbClr val="89C540"/>
      </a:accent5>
      <a:accent6>
        <a:srgbClr val="62CD7F"/>
      </a:accent6>
      <a:hlink>
        <a:srgbClr val="0000FF"/>
      </a:hlink>
      <a:folHlink>
        <a:srgbClr val="89C540"/>
      </a:folHlink>
    </a:clrScheme>
    <a:fontScheme name="S&amp;F Consultants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ortada">
  <a:themeElements>
    <a:clrScheme name="S&amp;F Consultants">
      <a:dk1>
        <a:srgbClr val="000000"/>
      </a:dk1>
      <a:lt1>
        <a:sysClr val="window" lastClr="FFFFFF"/>
      </a:lt1>
      <a:dk2>
        <a:srgbClr val="000000"/>
      </a:dk2>
      <a:lt2>
        <a:srgbClr val="FFFFFF"/>
      </a:lt2>
      <a:accent1>
        <a:srgbClr val="40568C"/>
      </a:accent1>
      <a:accent2>
        <a:srgbClr val="437DB2"/>
      </a:accent2>
      <a:accent3>
        <a:srgbClr val="3E8E99"/>
      </a:accent3>
      <a:accent4>
        <a:srgbClr val="55B8A8"/>
      </a:accent4>
      <a:accent5>
        <a:srgbClr val="89C540"/>
      </a:accent5>
      <a:accent6>
        <a:srgbClr val="62CD7F"/>
      </a:accent6>
      <a:hlink>
        <a:srgbClr val="0000FF"/>
      </a:hlink>
      <a:folHlink>
        <a:srgbClr val="89C540"/>
      </a:folHlink>
    </a:clrScheme>
    <a:fontScheme name="S&amp;F Consultants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Portada">
  <a:themeElements>
    <a:clrScheme name="Personalizado 5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892F5A"/>
      </a:accent1>
      <a:accent2>
        <a:srgbClr val="BF0D63"/>
      </a:accent2>
      <a:accent3>
        <a:srgbClr val="C8C8C8"/>
      </a:accent3>
      <a:accent4>
        <a:srgbClr val="A3A3A3"/>
      </a:accent4>
      <a:accent5>
        <a:srgbClr val="474747"/>
      </a:accent5>
      <a:accent6>
        <a:srgbClr val="262626"/>
      </a:accent6>
      <a:hlink>
        <a:srgbClr val="0563C1"/>
      </a:hlink>
      <a:folHlink>
        <a:srgbClr val="954F72"/>
      </a:folHlink>
    </a:clrScheme>
    <a:fontScheme name="S&amp;F Consultants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e259e0e-9a22-44f7-b864-3f9d138a925a">
      <UserInfo>
        <DisplayName>Aguinaco López de Suso, Eduardo</DisplayName>
        <AccountId>14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D7AA8F7C5548D4C98DD547CD4E9507C" ma:contentTypeVersion="6" ma:contentTypeDescription="Crear nuevo documento." ma:contentTypeScope="" ma:versionID="6e6408fa6a6394236d6fe97bd3408ad4">
  <xsd:schema xmlns:xsd="http://www.w3.org/2001/XMLSchema" xmlns:xs="http://www.w3.org/2001/XMLSchema" xmlns:p="http://schemas.microsoft.com/office/2006/metadata/properties" xmlns:ns2="6ac2364e-9597-44b6-a188-e4a3069f5269" xmlns:ns3="0e259e0e-9a22-44f7-b864-3f9d138a925a" targetNamespace="http://schemas.microsoft.com/office/2006/metadata/properties" ma:root="true" ma:fieldsID="de1fcb1fc39674420d3bba41d2fb94e3" ns2:_="" ns3:_="">
    <xsd:import namespace="6ac2364e-9597-44b6-a188-e4a3069f5269"/>
    <xsd:import namespace="0e259e0e-9a22-44f7-b864-3f9d138a92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c2364e-9597-44b6-a188-e4a3069f52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259e0e-9a22-44f7-b864-3f9d138a925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B4B9995-0010-4064-BA7C-E8969F046B70}">
  <ds:schemaRefs>
    <ds:schemaRef ds:uri="http://schemas.microsoft.com/office/2006/documentManagement/types"/>
    <ds:schemaRef ds:uri="http://purl.org/dc/elements/1.1/"/>
    <ds:schemaRef ds:uri="0e259e0e-9a22-44f7-b864-3f9d138a925a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6ac2364e-9597-44b6-a188-e4a3069f5269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AE1E53B-53CC-4D4C-A7F1-3D76F47D04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ADC0F0-35A8-43FD-B6AD-9018E9245EC9}">
  <ds:schemaRefs>
    <ds:schemaRef ds:uri="0e259e0e-9a22-44f7-b864-3f9d138a925a"/>
    <ds:schemaRef ds:uri="6ac2364e-9597-44b6-a188-e4a3069f526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2364</TotalTime>
  <Words>238</Words>
  <Application>Microsoft Office PowerPoint</Application>
  <PresentationFormat>Panorámica</PresentationFormat>
  <Paragraphs>51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Montserrat Light</vt:lpstr>
      <vt:lpstr>Portada</vt:lpstr>
      <vt:lpstr>1_Portada</vt:lpstr>
      <vt:lpstr>2_Portada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gcatalina@araba.eus</dc:creator>
  <cp:lastModifiedBy>Arias Lopez de Lacalle, Arrate</cp:lastModifiedBy>
  <cp:revision>575</cp:revision>
  <cp:lastPrinted>2024-07-01T08:55:14Z</cp:lastPrinted>
  <dcterms:created xsi:type="dcterms:W3CDTF">2023-06-27T08:28:01Z</dcterms:created>
  <dcterms:modified xsi:type="dcterms:W3CDTF">2024-07-10T07:06:35Z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0x010100ED7AA8F7C5548D4C98DD547CD4E9507C</vt:lpwstr>
  </property>
</Properties>
</file>