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684" r:id="rId6"/>
  </p:sldMasterIdLst>
  <p:notesMasterIdLst>
    <p:notesMasterId r:id="rId9"/>
  </p:notesMasterIdLst>
  <p:sldIdLst>
    <p:sldId id="2938" r:id="rId7"/>
    <p:sldId id="2997" r:id="rId8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EF1B05-6177-00B1-BC5D-CBD2FC16FCAB}" name="Sandra del Campo" initials="Sd" userId="S::s.campo@97sf.es::55a23bc4-3dc4-4773-a892-1aefab069667" providerId="AD"/>
  <p188:author id="{E125622A-9EBA-421A-75EA-4064CF26DE24}" name="Ibon Angulo" initials="IA" userId="S::i.angulo@97sf.es::ab8f3abc-17a1-405b-8d6a-4f3e4e636364" providerId="AD"/>
  <p188:author id="{34A2773F-A4EF-9C19-9AAB-5AC1B8C60A7C}" name="Leticia Rodeño" initials="LR" userId="S::l.rodeno@97sf.es::8210715d-dd2a-4c59-a884-bbf92a6a1d8e" providerId="AD"/>
  <p188:author id="{40E0E7B1-E594-5F5F-6AE6-08B9461E672D}" name="Alain Gutierrez" initials="AG" userId="S::a.gutierrez@97sf.es::12d0ece1-6dfe-41db-bf68-b9ae1ac31cbb" providerId="AD"/>
  <p188:author id="{1184C9BD-0E1C-85FE-CB1F-38E2DC47A243}" name="Catalina Abecia, Gerardo" initials="CG" userId="S::gcatalina_araba.eus#ext#@97sfes.onmicrosoft.com::99d0e058-343e-4705-bf4a-d2fd677467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FF"/>
    <a:srgbClr val="AC1051"/>
    <a:srgbClr val="A6A6A6"/>
    <a:srgbClr val="E8E9EE"/>
    <a:srgbClr val="CED1DB"/>
    <a:srgbClr val="E11568"/>
    <a:srgbClr val="F593BB"/>
    <a:srgbClr val="000000"/>
    <a:srgbClr val="E7F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r">
              <a:defRPr sz="1200"/>
            </a:lvl1pPr>
          </a:lstStyle>
          <a:p>
            <a:fld id="{38E31FAD-FCF6-47E0-87C9-C79184A07256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7" tIns="45738" rIns="91477" bIns="45738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1477" tIns="45738" rIns="91477" bIns="4573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2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r">
              <a:defRPr sz="1200"/>
            </a:lvl1pPr>
          </a:lstStyle>
          <a:p>
            <a:fld id="{9EC65BEE-379E-49D5-A648-25402BE0B3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872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pic>
        <p:nvPicPr>
          <p:cNvPr id="4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829" y="6303445"/>
            <a:ext cx="791780" cy="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60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15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12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04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77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</a:t>
            </a:r>
            <a:r>
              <a:rPr lang="en-US" err="1"/>
              <a:t>relacionada</a:t>
            </a:r>
            <a:r>
              <a:rPr lang="en-US"/>
              <a:t> con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contenido</a:t>
            </a:r>
            <a:r>
              <a:rPr lang="en-US"/>
              <a:t> del </a:t>
            </a:r>
            <a:r>
              <a:rPr lang="en-US" err="1"/>
              <a:t>documento</a:t>
            </a:r>
            <a:endParaRPr lang="en-US"/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2736044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AADC000-8D24-8F47-888C-8091210ECBB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2661157" y="0"/>
            <a:ext cx="9530847" cy="6858000"/>
          </a:xfrm>
          <a:custGeom>
            <a:avLst/>
            <a:gdLst>
              <a:gd name="connsiteX0" fmla="*/ 8278154 w 19056731"/>
              <a:gd name="connsiteY0" fmla="*/ 0 h 13716000"/>
              <a:gd name="connsiteX1" fmla="*/ 19056731 w 19056731"/>
              <a:gd name="connsiteY1" fmla="*/ 0 h 13716000"/>
              <a:gd name="connsiteX2" fmla="*/ 19056731 w 19056731"/>
              <a:gd name="connsiteY2" fmla="*/ 13716000 h 13716000"/>
              <a:gd name="connsiteX3" fmla="*/ 0 w 19056731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6731" h="13716000">
                <a:moveTo>
                  <a:pt x="8278154" y="0"/>
                </a:moveTo>
                <a:lnTo>
                  <a:pt x="19056731" y="0"/>
                </a:lnTo>
                <a:lnTo>
                  <a:pt x="19056731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400" baseline="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719403" y="1124744"/>
            <a:ext cx="2112235" cy="11521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4222754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39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453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51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87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256129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40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389481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87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2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71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33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5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76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4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CuadroTexto">
            <a:extLst>
              <a:ext uri="{FF2B5EF4-FFF2-40B4-BE49-F238E27FC236}">
                <a16:creationId xmlns:a16="http://schemas.microsoft.com/office/drawing/2014/main" id="{87894944-BD90-41AB-4FC7-09BE902C1303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EF3054FB-E841-8941-38DE-5CAFA91A00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762" y="6275813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53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6" r:id="rId3"/>
    <p:sldLayoutId id="2147483667" r:id="rId4"/>
    <p:sldLayoutId id="2147483668" r:id="rId5"/>
    <p:sldLayoutId id="2147483670" r:id="rId6"/>
    <p:sldLayoutId id="2147483671" r:id="rId7"/>
    <p:sldLayoutId id="2147483672" r:id="rId8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4" name="Picture 2" descr="C:\Users\Lidia\Documents\S&amp;F\1. IMAGEN CORPORATIVA S&amp;F\LOGOS\Logo S&amp;F\S&amp;FCONSULTANS.png">
            <a:extLst>
              <a:ext uri="{FF2B5EF4-FFF2-40B4-BE49-F238E27FC236}">
                <a16:creationId xmlns:a16="http://schemas.microsoft.com/office/drawing/2014/main" id="{1BE2110E-DCFC-E98C-535A-7881CCF647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49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9" r:id="rId3"/>
    <p:sldLayoutId id="2147483680" r:id="rId4"/>
    <p:sldLayoutId id="2147483682" r:id="rId5"/>
    <p:sldLayoutId id="2147483683" r:id="rId6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76199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5B33D-EB69-65EE-F81A-03552038F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7">
            <a:extLst>
              <a:ext uri="{FF2B5EF4-FFF2-40B4-BE49-F238E27FC236}">
                <a16:creationId xmlns:a16="http://schemas.microsoft.com/office/drawing/2014/main" id="{14257667-1F89-B5D5-F706-C7A6AE30FE8C}"/>
              </a:ext>
            </a:extLst>
          </p:cNvPr>
          <p:cNvSpPr/>
          <p:nvPr/>
        </p:nvSpPr>
        <p:spPr>
          <a:xfrm>
            <a:off x="8170223" y="140616"/>
            <a:ext cx="3575209" cy="409939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defRPr/>
            </a:pPr>
            <a:r>
              <a:rPr lang="es-ES" sz="1400" b="1" dirty="0">
                <a:solidFill>
                  <a:schemeClr val="bg1">
                    <a:lumMod val="65000"/>
                  </a:schemeClr>
                </a:solidFill>
              </a:rPr>
              <a:t>Plan de Gobierno| </a:t>
            </a:r>
            <a:r>
              <a:rPr lang="es-ES" sz="1200" b="1" dirty="0">
                <a:solidFill>
                  <a:schemeClr val="tx1"/>
                </a:solidFill>
              </a:rPr>
              <a:t>Álava Cohesionada e Inclusiva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15F4C52F-D461-3E8E-1DD0-7B06F36C9395}"/>
              </a:ext>
            </a:extLst>
          </p:cNvPr>
          <p:cNvGraphicFramePr>
            <a:graphicFrameLocks noGrp="1"/>
          </p:cNvGraphicFramePr>
          <p:nvPr/>
        </p:nvGraphicFramePr>
        <p:xfrm>
          <a:off x="300840" y="1127559"/>
          <a:ext cx="11444592" cy="4747092"/>
        </p:xfrm>
        <a:graphic>
          <a:graphicData uri="http://schemas.openxmlformats.org/drawingml/2006/table">
            <a:tbl>
              <a:tblPr/>
              <a:tblGrid>
                <a:gridCol w="412878">
                  <a:extLst>
                    <a:ext uri="{9D8B030D-6E8A-4147-A177-3AD203B41FA5}">
                      <a16:colId xmlns:a16="http://schemas.microsoft.com/office/drawing/2014/main" val="1037956653"/>
                    </a:ext>
                  </a:extLst>
                </a:gridCol>
                <a:gridCol w="2993467">
                  <a:extLst>
                    <a:ext uri="{9D8B030D-6E8A-4147-A177-3AD203B41FA5}">
                      <a16:colId xmlns:a16="http://schemas.microsoft.com/office/drawing/2014/main" val="355892761"/>
                    </a:ext>
                  </a:extLst>
                </a:gridCol>
                <a:gridCol w="619505">
                  <a:extLst>
                    <a:ext uri="{9D8B030D-6E8A-4147-A177-3AD203B41FA5}">
                      <a16:colId xmlns:a16="http://schemas.microsoft.com/office/drawing/2014/main" val="887818002"/>
                    </a:ext>
                  </a:extLst>
                </a:gridCol>
                <a:gridCol w="5709323">
                  <a:extLst>
                    <a:ext uri="{9D8B030D-6E8A-4147-A177-3AD203B41FA5}">
                      <a16:colId xmlns:a16="http://schemas.microsoft.com/office/drawing/2014/main" val="3645879773"/>
                    </a:ext>
                  </a:extLst>
                </a:gridCol>
                <a:gridCol w="1709419">
                  <a:extLst>
                    <a:ext uri="{9D8B030D-6E8A-4147-A177-3AD203B41FA5}">
                      <a16:colId xmlns:a16="http://schemas.microsoft.com/office/drawing/2014/main" val="2901571689"/>
                    </a:ext>
                  </a:extLst>
                </a:gridCol>
              </a:tblGrid>
              <a:tr h="368207"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OE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LA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LÍNEA DE ACTUACIÓN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DPTO. RESPONSABLE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047911"/>
                  </a:ext>
                </a:extLst>
              </a:tr>
              <a:tr h="496141"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O2.1</a:t>
                      </a:r>
                    </a:p>
                  </a:txBody>
                  <a:tcPr marL="2319" marR="2319" marT="2319" marB="16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lvl="0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Continuar con el desarrollo del nuevo modelo de cuidados centrado en las relaciones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A2.1.1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 de la atención residencial mediante la extensión del modelo de atención GIZAREA a todos los centros de cuidados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776650"/>
                  </a:ext>
                </a:extLst>
              </a:tr>
              <a:tr h="353720">
                <a:tc rowSpan="5"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O2.2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Potenciar los cuidados comunitarios y a domicilio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A2.2.1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Refuerzo de los servicios de ayuda a domicilio, ampliación del programa y creación del centro de referencia territorial ‘</a:t>
                      </a:r>
                      <a:r>
                        <a:rPr lang="es-ES" sz="1050" b="0" i="1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Etxean</a:t>
                      </a:r>
                      <a:r>
                        <a:rPr lang="es-E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bai’.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595705"/>
                  </a:ext>
                </a:extLst>
              </a:tr>
              <a:tr h="35372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A2.2.2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Ampliación y refuerzo de la red de centros de día para la promoción de la autonomía en el entorno comunitario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47749"/>
                  </a:ext>
                </a:extLst>
              </a:tr>
              <a:tr h="2538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A2.2.3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Impulso de un modelo de vida independiente en las personas con discapacidad 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01"/>
                  </a:ext>
                </a:extLst>
              </a:tr>
              <a:tr h="2538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A2.2.4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Combatir la soledad no deseada a través de la iniciativa </a:t>
                      </a:r>
                      <a:r>
                        <a:rPr lang="es-E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‘Araba a punto’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944285"/>
                  </a:ext>
                </a:extLst>
              </a:tr>
              <a:tr h="36364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A2.2.5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Despliegue de una cartera de servicios integral para la protección de los y las menores y revisión de los protocolos de atención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367607"/>
                  </a:ext>
                </a:extLst>
              </a:tr>
              <a:tr h="353720">
                <a:tc rowSpan="4"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O2.3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Ampliar y mejorar la red de recursos residenciales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A2.3.1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Creación de nuevas plazas asistenciales para la dependencia en los recursos residenciales del Territorio  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17518"/>
                  </a:ext>
                </a:extLst>
              </a:tr>
              <a:tr h="37428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A2.3.2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Reforma y adecuación de los centros residenciales al nuevo modelo de cuidados ‘GIZAREA’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96420"/>
                  </a:ext>
                </a:extLst>
              </a:tr>
              <a:tr h="2538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A2.3.3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Refuerzo de las tareas de inspección de los centros de cuidados   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073688"/>
                  </a:ext>
                </a:extLst>
              </a:tr>
              <a:tr h="253805">
                <a:tc vMerge="1">
                  <a:txBody>
                    <a:bodyPr/>
                    <a:lstStyle/>
                    <a:p>
                      <a:pPr marL="72000" algn="l" fontAlgn="ctr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2000" algn="l" fontAlgn="ctr"/>
                      <a:endParaRPr lang="es-E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A2.3.4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Apoyo a la constitución de ecosistemas locales de cuidados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442350"/>
                  </a:ext>
                </a:extLst>
              </a:tr>
              <a:tr h="368207"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O2.4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Fomentar la innovación social y la evaluación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A2.4.1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Apoyo a la investigación e innovación de los servicios sociales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44670"/>
                  </a:ext>
                </a:extLst>
              </a:tr>
              <a:tr h="363649"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O2.5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Favorecer el cuidado profesional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A2.5.1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 de las condiciones laborales, formación y capacitación de personas cuidadoras profesionales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428902"/>
                  </a:ext>
                </a:extLst>
              </a:tr>
              <a:tr h="2538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A2.5.2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Cuidar a las personas que cuidan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562171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4D1D0952-FFA8-0A0D-E7AB-6E80D4CF42F5}"/>
              </a:ext>
            </a:extLst>
          </p:cNvPr>
          <p:cNvSpPr txBox="1"/>
          <p:nvPr/>
        </p:nvSpPr>
        <p:spPr>
          <a:xfrm>
            <a:off x="0" y="610328"/>
            <a:ext cx="12277725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>
                <a:solidFill>
                  <a:srgbClr val="AC1051"/>
                </a:solidFill>
                <a:latin typeface="Calibri" panose="020F0502020204030204" pitchFamily="34" charset="0"/>
              </a:rPr>
              <a:t>Resumen de actuaciones del Eje Álava Cohesionada e Inclusiva</a:t>
            </a:r>
          </a:p>
        </p:txBody>
      </p:sp>
    </p:spTree>
    <p:extLst>
      <p:ext uri="{BB962C8B-B14F-4D97-AF65-F5344CB8AC3E}">
        <p14:creationId xmlns:p14="http://schemas.microsoft.com/office/powerpoint/2010/main" val="1055094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CCB96-8EE2-73F3-B43E-E6A522E11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7">
            <a:extLst>
              <a:ext uri="{FF2B5EF4-FFF2-40B4-BE49-F238E27FC236}">
                <a16:creationId xmlns:a16="http://schemas.microsoft.com/office/drawing/2014/main" id="{E876FA16-C27F-CD82-BF97-E6AA0B4F1317}"/>
              </a:ext>
            </a:extLst>
          </p:cNvPr>
          <p:cNvSpPr/>
          <p:nvPr/>
        </p:nvSpPr>
        <p:spPr>
          <a:xfrm>
            <a:off x="8170223" y="140616"/>
            <a:ext cx="3575209" cy="409939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defRPr/>
            </a:pPr>
            <a:r>
              <a:rPr lang="es-ES" sz="1400" b="1" dirty="0">
                <a:solidFill>
                  <a:schemeClr val="bg1">
                    <a:lumMod val="65000"/>
                  </a:schemeClr>
                </a:solidFill>
              </a:rPr>
              <a:t>Plan de Gobierno| </a:t>
            </a:r>
            <a:r>
              <a:rPr lang="es-ES" sz="1200" b="1" dirty="0">
                <a:solidFill>
                  <a:schemeClr val="tx1"/>
                </a:solidFill>
              </a:rPr>
              <a:t>Álava Cohesionada e Inclusiva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DB4F2C2-5429-ED0E-1DA7-0E654B8FBD95}"/>
              </a:ext>
            </a:extLst>
          </p:cNvPr>
          <p:cNvGraphicFramePr>
            <a:graphicFrameLocks noGrp="1"/>
          </p:cNvGraphicFramePr>
          <p:nvPr/>
        </p:nvGraphicFramePr>
        <p:xfrm>
          <a:off x="300840" y="1127559"/>
          <a:ext cx="11444591" cy="5100605"/>
        </p:xfrm>
        <a:graphic>
          <a:graphicData uri="http://schemas.openxmlformats.org/drawingml/2006/table">
            <a:tbl>
              <a:tblPr/>
              <a:tblGrid>
                <a:gridCol w="438607">
                  <a:extLst>
                    <a:ext uri="{9D8B030D-6E8A-4147-A177-3AD203B41FA5}">
                      <a16:colId xmlns:a16="http://schemas.microsoft.com/office/drawing/2014/main" val="1037956653"/>
                    </a:ext>
                  </a:extLst>
                </a:gridCol>
                <a:gridCol w="2967737">
                  <a:extLst>
                    <a:ext uri="{9D8B030D-6E8A-4147-A177-3AD203B41FA5}">
                      <a16:colId xmlns:a16="http://schemas.microsoft.com/office/drawing/2014/main" val="355892761"/>
                    </a:ext>
                  </a:extLst>
                </a:gridCol>
                <a:gridCol w="619505">
                  <a:extLst>
                    <a:ext uri="{9D8B030D-6E8A-4147-A177-3AD203B41FA5}">
                      <a16:colId xmlns:a16="http://schemas.microsoft.com/office/drawing/2014/main" val="887818002"/>
                    </a:ext>
                  </a:extLst>
                </a:gridCol>
                <a:gridCol w="5709323">
                  <a:extLst>
                    <a:ext uri="{9D8B030D-6E8A-4147-A177-3AD203B41FA5}">
                      <a16:colId xmlns:a16="http://schemas.microsoft.com/office/drawing/2014/main" val="3645879773"/>
                    </a:ext>
                  </a:extLst>
                </a:gridCol>
                <a:gridCol w="1709419">
                  <a:extLst>
                    <a:ext uri="{9D8B030D-6E8A-4147-A177-3AD203B41FA5}">
                      <a16:colId xmlns:a16="http://schemas.microsoft.com/office/drawing/2014/main" val="2901571689"/>
                    </a:ext>
                  </a:extLst>
                </a:gridCol>
              </a:tblGrid>
              <a:tr h="373938">
                <a:tc>
                  <a:txBody>
                    <a:bodyPr/>
                    <a:lstStyle/>
                    <a:p>
                      <a:pPr marL="107950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OE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107950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LA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LÍNEA DE ACTUACIÓN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DPTO. RESPONSABLE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047911"/>
                  </a:ext>
                </a:extLst>
              </a:tr>
              <a:tr h="359225"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O2.6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Procurar cuidados de larga duración, de buena calidad, accesibles y asequibles        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A2.6.1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Modernizar la normativa y procedimientos forales para la mejora de la calidad, accesibilidad y asequibilidad de los servicios de cuidados ofrecidos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528509"/>
                  </a:ext>
                </a:extLst>
              </a:tr>
              <a:tr h="35922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A2.6.2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Impulsar el papel de INDESA como agente clave para la integración y mejora de la calidad de vida de las personas con discapacidad 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359478"/>
                  </a:ext>
                </a:extLst>
              </a:tr>
              <a:tr h="257756"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O2.7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Apostar por un modelo de gobernanza colaborativa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A2.7.1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 de la gobernanza social del modelo de atención y cuidados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293823"/>
                  </a:ext>
                </a:extLst>
              </a:tr>
              <a:tr h="9288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A2.7.2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 de la gobernanza institucional del modelo de atención y cuidados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697556"/>
                  </a:ext>
                </a:extLst>
              </a:tr>
              <a:tr h="312604">
                <a:tc rowSpan="4"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O2.8</a:t>
                      </a:r>
                    </a:p>
                  </a:txBody>
                  <a:tcPr marL="2319" marR="2319" marT="2319" marB="16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71755" lvl="0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Consecución de una sociedad alavesa igualitaria 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A2.8.1</a:t>
                      </a: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Erradicación de la violencia machista</a:t>
                      </a: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Igualdad, Euskera y Gobernanza</a:t>
                      </a: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042868"/>
                  </a:ext>
                </a:extLst>
              </a:tr>
              <a:tr h="3273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A2.8.2</a:t>
                      </a: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Transversalización de la perspectiva de género en las políticas públicas y fomento de espacios de participación social de las mujeres en el Territorio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Igualdad, Euskera y Gobernanza</a:t>
                      </a: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139176"/>
                  </a:ext>
                </a:extLst>
              </a:tr>
              <a:tr h="3273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A2.8.3</a:t>
                      </a: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Acciones de </a:t>
                      </a:r>
                      <a:r>
                        <a:rPr lang="es-E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visibilización</a:t>
                      </a: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sensibilización y formación en materia de diversidad sexual y de género  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Igualdad, Euskera y Gobernanza</a:t>
                      </a: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5957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A2.8.4</a:t>
                      </a: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Refuerzo e incremento de los recursos contra la violencia de género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</a:t>
                      </a:r>
                    </a:p>
                  </a:txBody>
                  <a:tcPr marL="2319" marR="2319" marT="2319" marB="1669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47749"/>
                  </a:ext>
                </a:extLst>
              </a:tr>
              <a:tr h="488304"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O2.9</a:t>
                      </a:r>
                    </a:p>
                  </a:txBody>
                  <a:tcPr marL="2319" marR="2319" marT="2319" marB="16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lvl="0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Sensibilización ciudadana en materia de memoria histórica y profundización de la cultura democrática de los derechos humanos 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A2.9.1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Sensibilización ciudadana en materia de memoria histórica y profundización en la cultura democrática de los derechos humanos 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Igualdad, Euskera y Gobernanza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354482"/>
                  </a:ext>
                </a:extLst>
              </a:tr>
              <a:tr h="327316">
                <a:tc rowSpan="4"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O2.10</a:t>
                      </a:r>
                    </a:p>
                  </a:txBody>
                  <a:tcPr marL="2319" marR="2319" marT="2319" marB="166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71755" lvl="0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Construcción de un Álava más inclusiva, cohesionada y solidaria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A2.10.1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Cooperación al desarrollo para dar respuesta a las personas más vulnerables y discriminadas a nivel global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Igualdad, Euskera y Gobernanza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762451"/>
                  </a:ext>
                </a:extLst>
              </a:tr>
              <a:tr h="3273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A2.10.2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Desarrollar acciones para la sensibilización contra los prejuicios y estereotipos raciales y la  mejora de la convivencia intercultural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Igualdad, Euskera y Gobernanza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414448"/>
                  </a:ext>
                </a:extLst>
              </a:tr>
              <a:tr h="2577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A2.10.3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Puesta en marcha de nuevos recursos para la lucha contra la exclusión y la desigualdad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Políticas Sociales 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01"/>
                  </a:ext>
                </a:extLst>
              </a:tr>
              <a:tr h="10512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A2.10.4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Establecimiento de políticas de empleo para colectivos con dificultad de acceso al mundo laboral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Empleo, Comercio, Turismo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Foral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944285"/>
                  </a:ext>
                </a:extLst>
              </a:tr>
              <a:tr h="369309"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O2.11</a:t>
                      </a:r>
                    </a:p>
                  </a:txBody>
                  <a:tcPr marL="2319" marR="2319" marT="2319" marB="16697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lvl="0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Incentivar la inclusión, participación y el bienestar de la juventud en Álava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A2.11.1</a:t>
                      </a:r>
                    </a:p>
                  </a:txBody>
                  <a:tcPr marL="2319" marR="2319" marT="2319" marB="16697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Fortalecimiento de la conexión entre la Diputación Foral y la población joven alavesa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Cultura y Deporte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3676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A2.11.2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Perspectiva de género en el ámbito de la juventud y salud mental 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 y Deporte</a:t>
                      </a:r>
                    </a:p>
                  </a:txBody>
                  <a:tcPr marL="2319" marR="2319" marT="2319" marB="1669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17518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06517799-974C-8C1C-9639-3766B47E188B}"/>
              </a:ext>
            </a:extLst>
          </p:cNvPr>
          <p:cNvSpPr txBox="1"/>
          <p:nvPr/>
        </p:nvSpPr>
        <p:spPr>
          <a:xfrm>
            <a:off x="0" y="610328"/>
            <a:ext cx="12277725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>
                <a:solidFill>
                  <a:srgbClr val="AC1051"/>
                </a:solidFill>
                <a:latin typeface="Calibri" panose="020F0502020204030204" pitchFamily="34" charset="0"/>
              </a:rPr>
              <a:t>Resumen de actuaciones del Eje Álava Cohesionada e Inclusiva</a:t>
            </a:r>
          </a:p>
        </p:txBody>
      </p:sp>
    </p:spTree>
    <p:extLst>
      <p:ext uri="{BB962C8B-B14F-4D97-AF65-F5344CB8AC3E}">
        <p14:creationId xmlns:p14="http://schemas.microsoft.com/office/powerpoint/2010/main" val="1915441731"/>
      </p:ext>
    </p:extLst>
  </p:cSld>
  <p:clrMapOvr>
    <a:masterClrMapping/>
  </p:clrMapOvr>
</p:sld>
</file>

<file path=ppt/theme/theme1.xml><?xml version="1.0" encoding="utf-8"?>
<a:theme xmlns:a="http://schemas.openxmlformats.org/drawingml/2006/main" name="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ortada">
  <a:themeElements>
    <a:clrScheme name="Personalizado 5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892F5A"/>
      </a:accent1>
      <a:accent2>
        <a:srgbClr val="BF0D63"/>
      </a:accent2>
      <a:accent3>
        <a:srgbClr val="C8C8C8"/>
      </a:accent3>
      <a:accent4>
        <a:srgbClr val="A3A3A3"/>
      </a:accent4>
      <a:accent5>
        <a:srgbClr val="474747"/>
      </a:accent5>
      <a:accent6>
        <a:srgbClr val="262626"/>
      </a:accent6>
      <a:hlink>
        <a:srgbClr val="0563C1"/>
      </a:hlink>
      <a:folHlink>
        <a:srgbClr val="954F72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D7AA8F7C5548D4C98DD547CD4E9507C" ma:contentTypeVersion="6" ma:contentTypeDescription="Crear nuevo documento." ma:contentTypeScope="" ma:versionID="6e6408fa6a6394236d6fe97bd3408ad4">
  <xsd:schema xmlns:xsd="http://www.w3.org/2001/XMLSchema" xmlns:xs="http://www.w3.org/2001/XMLSchema" xmlns:p="http://schemas.microsoft.com/office/2006/metadata/properties" xmlns:ns2="6ac2364e-9597-44b6-a188-e4a3069f5269" xmlns:ns3="0e259e0e-9a22-44f7-b864-3f9d138a925a" targetNamespace="http://schemas.microsoft.com/office/2006/metadata/properties" ma:root="true" ma:fieldsID="de1fcb1fc39674420d3bba41d2fb94e3" ns2:_="" ns3:_="">
    <xsd:import namespace="6ac2364e-9597-44b6-a188-e4a3069f5269"/>
    <xsd:import namespace="0e259e0e-9a22-44f7-b864-3f9d138a92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2364e-9597-44b6-a188-e4a3069f52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259e0e-9a22-44f7-b864-3f9d138a925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e259e0e-9a22-44f7-b864-3f9d138a925a">
      <UserInfo>
        <DisplayName>Aguinaco López de Suso, Eduardo</DisplayName>
        <AccountId>14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ADC0F0-35A8-43FD-B6AD-9018E9245EC9}">
  <ds:schemaRefs>
    <ds:schemaRef ds:uri="0e259e0e-9a22-44f7-b864-3f9d138a925a"/>
    <ds:schemaRef ds:uri="6ac2364e-9597-44b6-a188-e4a3069f526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B4B9995-0010-4064-BA7C-E8969F046B70}">
  <ds:schemaRefs>
    <ds:schemaRef ds:uri="http://schemas.microsoft.com/office/2006/documentManagement/types"/>
    <ds:schemaRef ds:uri="http://purl.org/dc/elements/1.1/"/>
    <ds:schemaRef ds:uri="0e259e0e-9a22-44f7-b864-3f9d138a925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6ac2364e-9597-44b6-a188-e4a3069f526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E1E53B-53CC-4D4C-A7F1-3D76F47D04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3735</TotalTime>
  <Words>700</Words>
  <Application>Microsoft Office PowerPoint</Application>
  <PresentationFormat>Panorámica</PresentationFormat>
  <Paragraphs>120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Montserrat Light</vt:lpstr>
      <vt:lpstr>Portada</vt:lpstr>
      <vt:lpstr>1_Portada</vt:lpstr>
      <vt:lpstr>2_Portada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gcatalina@araba.eus</dc:creator>
  <cp:lastModifiedBy>Arias Lopez de Lacalle, Arrate</cp:lastModifiedBy>
  <cp:revision>576</cp:revision>
  <cp:lastPrinted>2024-07-01T08:55:14Z</cp:lastPrinted>
  <dcterms:created xsi:type="dcterms:W3CDTF">2023-06-27T08:28:01Z</dcterms:created>
  <dcterms:modified xsi:type="dcterms:W3CDTF">2024-07-10T06:44:38Z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0x010100ED7AA8F7C5548D4C98DD547CD4E9507C</vt:lpwstr>
  </property>
</Properties>
</file>