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4" r:id="rId6"/>
  </p:sldMasterIdLst>
  <p:notesMasterIdLst>
    <p:notesMasterId r:id="rId9"/>
  </p:notesMasterIdLst>
  <p:sldIdLst>
    <p:sldId id="2953" r:id="rId7"/>
    <p:sldId id="2954" r:id="rId8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EF1B05-6177-00B1-BC5D-CBD2FC16FCAB}" name="Sandra del Campo" initials="Sd" userId="S::s.campo@97sf.es::55a23bc4-3dc4-4773-a892-1aefab069667" providerId="AD"/>
  <p188:author id="{E125622A-9EBA-421A-75EA-4064CF26DE24}" name="Ibon Angulo" initials="IA" userId="S::i.angulo@97sf.es::ab8f3abc-17a1-405b-8d6a-4f3e4e636364" providerId="AD"/>
  <p188:author id="{34A2773F-A4EF-9C19-9AAB-5AC1B8C60A7C}" name="Leticia Rodeño" initials="LR" userId="S::l.rodeno@97sf.es::8210715d-dd2a-4c59-a884-bbf92a6a1d8e" providerId="AD"/>
  <p188:author id="{40E0E7B1-E594-5F5F-6AE6-08B9461E672D}" name="Alain Gutierrez" initials="AG" userId="S::a.gutierrez@97sf.es::12d0ece1-6dfe-41db-bf68-b9ae1ac31cbb" providerId="AD"/>
  <p188:author id="{1184C9BD-0E1C-85FE-CB1F-38E2DC47A243}" name="Catalina Abecia, Gerardo" initials="CG" userId="S::gcatalina_araba.eus#ext#@97sfes.onmicrosoft.com::99d0e058-343e-4705-bf4a-d2fd67746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FF"/>
    <a:srgbClr val="AC1051"/>
    <a:srgbClr val="A6A6A6"/>
    <a:srgbClr val="E8E9EE"/>
    <a:srgbClr val="CED1DB"/>
    <a:srgbClr val="E11568"/>
    <a:srgbClr val="F593BB"/>
    <a:srgbClr val="000000"/>
    <a:srgbClr val="E7F3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135"/>
          </a:xfrm>
          <a:prstGeom prst="rect">
            <a:avLst/>
          </a:prstGeom>
        </p:spPr>
        <p:txBody>
          <a:bodyPr vert="horz" lIns="91477" tIns="45738" rIns="91477" bIns="45738" rtlCol="0"/>
          <a:lstStyle>
            <a:lvl1pPr algn="r">
              <a:defRPr sz="1200"/>
            </a:lvl1pPr>
          </a:lstStyle>
          <a:p>
            <a:fld id="{38E31FAD-FCF6-47E0-87C9-C79184A07256}" type="datetimeFigureOut">
              <a:rPr lang="es-ES" smtClean="0"/>
              <a:t>09/07/2024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77" tIns="45738" rIns="91477" bIns="45738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477" tIns="45738" rIns="91477" bIns="45738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30092"/>
            <a:ext cx="2945660" cy="498134"/>
          </a:xfrm>
          <a:prstGeom prst="rect">
            <a:avLst/>
          </a:prstGeom>
        </p:spPr>
        <p:txBody>
          <a:bodyPr vert="horz" lIns="91477" tIns="45738" rIns="91477" bIns="45738" rtlCol="0" anchor="b"/>
          <a:lstStyle>
            <a:lvl1pPr algn="r">
              <a:defRPr sz="1200"/>
            </a:lvl1pPr>
          </a:lstStyle>
          <a:p>
            <a:fld id="{9EC65BEE-379E-49D5-A648-25402BE0B3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872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  <p:pic>
        <p:nvPicPr>
          <p:cNvPr id="4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829" y="6303445"/>
            <a:ext cx="791780" cy="4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560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49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15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2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04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7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</a:t>
            </a:r>
            <a:r>
              <a:rPr lang="en-US" err="1"/>
              <a:t>relacionada</a:t>
            </a:r>
            <a:r>
              <a:rPr lang="en-US"/>
              <a:t> con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contenido</a:t>
            </a:r>
            <a:r>
              <a:rPr lang="en-US"/>
              <a:t> del </a:t>
            </a:r>
            <a:r>
              <a:rPr lang="en-US" err="1"/>
              <a:t>documento</a:t>
            </a:r>
            <a:endParaRPr lang="en-US"/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2736044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AADC000-8D24-8F47-888C-8091210ECBB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2661157" y="0"/>
            <a:ext cx="9530847" cy="6858000"/>
          </a:xfrm>
          <a:custGeom>
            <a:avLst/>
            <a:gdLst>
              <a:gd name="connsiteX0" fmla="*/ 8278154 w 19056731"/>
              <a:gd name="connsiteY0" fmla="*/ 0 h 13716000"/>
              <a:gd name="connsiteX1" fmla="*/ 19056731 w 19056731"/>
              <a:gd name="connsiteY1" fmla="*/ 0 h 13716000"/>
              <a:gd name="connsiteX2" fmla="*/ 19056731 w 19056731"/>
              <a:gd name="connsiteY2" fmla="*/ 13716000 h 13716000"/>
              <a:gd name="connsiteX3" fmla="*/ 0 w 19056731"/>
              <a:gd name="connsiteY3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6731" h="13716000">
                <a:moveTo>
                  <a:pt x="8278154" y="0"/>
                </a:moveTo>
                <a:lnTo>
                  <a:pt x="19056731" y="0"/>
                </a:lnTo>
                <a:lnTo>
                  <a:pt x="19056731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400" baseline="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719403" y="1124744"/>
            <a:ext cx="2112235" cy="11521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6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4222754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D9195579-4F64-3B4C-AA38-6C389B9E376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83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453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05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51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373143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437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4872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rgbClr val="89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405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Í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Picture Placeholder 7">
            <a:extLst>
              <a:ext uri="{FF2B5EF4-FFF2-40B4-BE49-F238E27FC236}">
                <a16:creationId xmlns:a16="http://schemas.microsoft.com/office/drawing/2014/main" id="{356F6471-0E85-2742-BE04-5CFC1CD292D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018512" y="0"/>
            <a:ext cx="5282824" cy="6858000"/>
          </a:xfrm>
          <a:custGeom>
            <a:avLst/>
            <a:gdLst>
              <a:gd name="connsiteX0" fmla="*/ 0 w 3676650"/>
              <a:gd name="connsiteY0" fmla="*/ 0 h 5486400"/>
              <a:gd name="connsiteX1" fmla="*/ 3676650 w 3676650"/>
              <a:gd name="connsiteY1" fmla="*/ 0 h 5486400"/>
              <a:gd name="connsiteX2" fmla="*/ 3676650 w 3676650"/>
              <a:gd name="connsiteY2" fmla="*/ 5486400 h 5486400"/>
              <a:gd name="connsiteX3" fmla="*/ 0 w 3676650"/>
              <a:gd name="connsiteY3" fmla="*/ 5486400 h 548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6650" h="5486400">
                <a:moveTo>
                  <a:pt x="0" y="0"/>
                </a:moveTo>
                <a:lnTo>
                  <a:pt x="3676650" y="0"/>
                </a:lnTo>
                <a:lnTo>
                  <a:pt x="3676650" y="5486400"/>
                </a:lnTo>
                <a:lnTo>
                  <a:pt x="0" y="54864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marR="0" indent="0" algn="ctr" defTabSz="1219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r>
              <a:rPr lang="en-US"/>
              <a:t>Imagen relacionada con el contenido del documento</a:t>
            </a:r>
          </a:p>
          <a:p>
            <a:endParaRPr lang="en-US"/>
          </a:p>
        </p:txBody>
      </p:sp>
      <p:sp>
        <p:nvSpPr>
          <p:cNvPr id="4" name="3 Marcador de posición de imagen"/>
          <p:cNvSpPr>
            <a:spLocks noGrp="1"/>
          </p:cNvSpPr>
          <p:nvPr>
            <p:ph type="pic" sz="quarter" idx="11" hasCustomPrompt="1"/>
          </p:nvPr>
        </p:nvSpPr>
        <p:spPr>
          <a:xfrm>
            <a:off x="431800" y="6021289"/>
            <a:ext cx="767656" cy="6716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</a:lstStyle>
          <a:p>
            <a:r>
              <a:rPr lang="es-ES"/>
              <a:t>Logo cliente</a:t>
            </a:r>
          </a:p>
        </p:txBody>
      </p:sp>
    </p:spTree>
    <p:extLst>
      <p:ext uri="{BB962C8B-B14F-4D97-AF65-F5344CB8AC3E}">
        <p14:creationId xmlns:p14="http://schemas.microsoft.com/office/powerpoint/2010/main" val="389481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256129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787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2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071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33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ción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">
            <a:extLst>
              <a:ext uri="{FF2B5EF4-FFF2-40B4-BE49-F238E27FC236}">
                <a16:creationId xmlns:a16="http://schemas.microsoft.com/office/drawing/2014/main" id="{DE912A9F-FC49-0D45-8C48-D7FB92FD7AC9}"/>
              </a:ext>
            </a:extLst>
          </p:cNvPr>
          <p:cNvSpPr/>
          <p:nvPr userDrawn="1"/>
        </p:nvSpPr>
        <p:spPr>
          <a:xfrm>
            <a:off x="1" y="0"/>
            <a:ext cx="6324660" cy="6858000"/>
          </a:xfrm>
          <a:custGeom>
            <a:avLst/>
            <a:gdLst>
              <a:gd name="connsiteX0" fmla="*/ 0 w 12646026"/>
              <a:gd name="connsiteY0" fmla="*/ 0 h 13716000"/>
              <a:gd name="connsiteX1" fmla="*/ 9762877 w 12646026"/>
              <a:gd name="connsiteY1" fmla="*/ 0 h 13716000"/>
              <a:gd name="connsiteX2" fmla="*/ 9833069 w 12646026"/>
              <a:gd name="connsiteY2" fmla="*/ 66922 h 13716000"/>
              <a:gd name="connsiteX3" fmla="*/ 12646026 w 12646026"/>
              <a:gd name="connsiteY3" fmla="*/ 6858000 h 13716000"/>
              <a:gd name="connsiteX4" fmla="*/ 9833069 w 12646026"/>
              <a:gd name="connsiteY4" fmla="*/ 13649078 h 13716000"/>
              <a:gd name="connsiteX5" fmla="*/ 9762877 w 12646026"/>
              <a:gd name="connsiteY5" fmla="*/ 13716000 h 13716000"/>
              <a:gd name="connsiteX6" fmla="*/ 0 w 12646026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646026" h="13716000">
                <a:moveTo>
                  <a:pt x="0" y="0"/>
                </a:moveTo>
                <a:lnTo>
                  <a:pt x="9762877" y="0"/>
                </a:lnTo>
                <a:lnTo>
                  <a:pt x="9833069" y="66922"/>
                </a:lnTo>
                <a:cubicBezTo>
                  <a:pt x="11571058" y="1804911"/>
                  <a:pt x="12646026" y="4205920"/>
                  <a:pt x="12646026" y="6858000"/>
                </a:cubicBezTo>
                <a:cubicBezTo>
                  <a:pt x="12646026" y="9510081"/>
                  <a:pt x="11571058" y="11911090"/>
                  <a:pt x="9833069" y="13649078"/>
                </a:cubicBezTo>
                <a:lnTo>
                  <a:pt x="9762877" y="13716000"/>
                </a:lnTo>
                <a:lnTo>
                  <a:pt x="0" y="137160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04" tIns="22852" rIns="45704" bIns="22852" rtlCol="0" anchor="ctr"/>
          <a:lstStyle/>
          <a:p>
            <a:pPr algn="ctr" defTabSz="913874"/>
            <a:endParaRPr lang="en-US" sz="1867">
              <a:solidFill>
                <a:srgbClr val="FFFFFF"/>
              </a:solidFill>
              <a:latin typeface="Montserrat Light" pitchFamily="2" charset="77"/>
            </a:endParaRPr>
          </a:p>
        </p:txBody>
      </p:sp>
      <p:sp useBgFill="1">
        <p:nvSpPr>
          <p:cNvPr id="4" name="Picture Placeholder 3">
            <a:extLst>
              <a:ext uri="{FF2B5EF4-FFF2-40B4-BE49-F238E27FC236}">
                <a16:creationId xmlns:a16="http://schemas.microsoft.com/office/drawing/2014/main" id="{DF4FE90C-5EA9-F946-B3D8-707E7C0AFAD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655013" cy="6858000"/>
          </a:xfrm>
          <a:custGeom>
            <a:avLst/>
            <a:gdLst>
              <a:gd name="connsiteX0" fmla="*/ 0 w 11307081"/>
              <a:gd name="connsiteY0" fmla="*/ 0 h 13716000"/>
              <a:gd name="connsiteX1" fmla="*/ 7248934 w 11307081"/>
              <a:gd name="connsiteY1" fmla="*/ 0 h 13716000"/>
              <a:gd name="connsiteX2" fmla="*/ 7486337 w 11307081"/>
              <a:gd name="connsiteY2" fmla="*/ 136504 h 13716000"/>
              <a:gd name="connsiteX3" fmla="*/ 11307081 w 11307081"/>
              <a:gd name="connsiteY3" fmla="*/ 6923314 h 13716000"/>
              <a:gd name="connsiteX4" fmla="*/ 7486337 w 11307081"/>
              <a:gd name="connsiteY4" fmla="*/ 13710124 h 13716000"/>
              <a:gd name="connsiteX5" fmla="*/ 7476118 w 11307081"/>
              <a:gd name="connsiteY5" fmla="*/ 13716000 h 13716000"/>
              <a:gd name="connsiteX6" fmla="*/ 0 w 11307081"/>
              <a:gd name="connsiteY6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307081" h="13716000">
                <a:moveTo>
                  <a:pt x="0" y="0"/>
                </a:moveTo>
                <a:lnTo>
                  <a:pt x="7248934" y="0"/>
                </a:lnTo>
                <a:lnTo>
                  <a:pt x="7486337" y="136504"/>
                </a:lnTo>
                <a:cubicBezTo>
                  <a:pt x="9776963" y="1528322"/>
                  <a:pt x="11307081" y="4047129"/>
                  <a:pt x="11307081" y="6923314"/>
                </a:cubicBezTo>
                <a:cubicBezTo>
                  <a:pt x="11307081" y="9799499"/>
                  <a:pt x="9776963" y="12318306"/>
                  <a:pt x="7486337" y="13710124"/>
                </a:cubicBezTo>
                <a:lnTo>
                  <a:pt x="7476118" y="13716000"/>
                </a:lnTo>
                <a:lnTo>
                  <a:pt x="0" y="13716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57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5" name="Picture 2" descr="C:\Users\Lidia\Documents\S&amp;F\1. IMAGEN CORPORATIVA S&amp;F\LOGOS\Logo S&amp;F\S&amp;FCONSULTANS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767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CuadroTexto">
            <a:extLst>
              <a:ext uri="{FF2B5EF4-FFF2-40B4-BE49-F238E27FC236}">
                <a16:creationId xmlns:a16="http://schemas.microsoft.com/office/drawing/2014/main" id="{87894944-BD90-41AB-4FC7-09BE902C1303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EF3054FB-E841-8941-38DE-5CAFA91A002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762" y="6275813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3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7" r:id="rId5"/>
    <p:sldLayoutId id="2147483668" r:id="rId6"/>
    <p:sldLayoutId id="2147483670" r:id="rId7"/>
    <p:sldLayoutId id="2147483671" r:id="rId8"/>
    <p:sldLayoutId id="2147483672" r:id="rId9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  <p:pic>
        <p:nvPicPr>
          <p:cNvPr id="4" name="Picture 2" descr="C:\Users\Lidia\Documents\S&amp;F\1. IMAGEN CORPORATIVA S&amp;F\LOGOS\Logo S&amp;F\S&amp;FCONSULTANS.png">
            <a:extLst>
              <a:ext uri="{FF2B5EF4-FFF2-40B4-BE49-F238E27FC236}">
                <a16:creationId xmlns:a16="http://schemas.microsoft.com/office/drawing/2014/main" id="{1BE2110E-DCFC-E98C-535A-7881CCF647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280577" y="6347702"/>
            <a:ext cx="632497" cy="38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7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9" r:id="rId3"/>
    <p:sldLayoutId id="2147483680" r:id="rId4"/>
    <p:sldLayoutId id="2147483682" r:id="rId5"/>
    <p:sldLayoutId id="2147483683" r:id="rId6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a marca">
            <a:extLst>
              <a:ext uri="{FF2B5EF4-FFF2-40B4-BE49-F238E27FC236}">
                <a16:creationId xmlns:a16="http://schemas.microsoft.com/office/drawing/2014/main" id="{B0DD9868-70D6-6867-5331-0788BBC1D6A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25" y="6234702"/>
            <a:ext cx="1654797" cy="49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CuadroTexto">
            <a:extLst>
              <a:ext uri="{FF2B5EF4-FFF2-40B4-BE49-F238E27FC236}">
                <a16:creationId xmlns:a16="http://schemas.microsoft.com/office/drawing/2014/main" id="{55536B7A-2B0E-F875-DA68-88D39FF730EF}"/>
              </a:ext>
            </a:extLst>
          </p:cNvPr>
          <p:cNvSpPr txBox="1"/>
          <p:nvPr userDrawn="1"/>
        </p:nvSpPr>
        <p:spPr>
          <a:xfrm>
            <a:off x="5615947" y="6385534"/>
            <a:ext cx="9601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 </a:t>
            </a:r>
            <a:fld id="{6CD72BED-7FE9-4383-8D89-C15CEACEF7C9}" type="slidenum">
              <a:rPr lang="es-ES" sz="1200" smtClean="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ctr"/>
              <a:t>‹Nº›</a:t>
            </a:fld>
            <a:r>
              <a:rPr lang="es-ES" sz="1200">
                <a:solidFill>
                  <a:schemeClr val="tx1">
                    <a:lumMod val="60000"/>
                    <a:lumOff val="4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76199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785FA-26BB-DE3D-5A38-5B8A2EC09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541EBDB-5B0F-8FCD-00EC-B9C5E8BDCA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342652"/>
              </p:ext>
            </p:extLst>
          </p:nvPr>
        </p:nvGraphicFramePr>
        <p:xfrm>
          <a:off x="283514" y="1141473"/>
          <a:ext cx="11461919" cy="5135298"/>
        </p:xfrm>
        <a:graphic>
          <a:graphicData uri="http://schemas.openxmlformats.org/drawingml/2006/table">
            <a:tbl>
              <a:tblPr/>
              <a:tblGrid>
                <a:gridCol w="464044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84285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604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91810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4176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35969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2275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O1.1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Potenciar la innovación y la competitividad empresarial para construir una economía resiliente 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A1.1.1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Apoyo a nuevos proyectos empresariales y a su consolidación a través de la financiación, aceleración y acercamiento al mercado: Territorio emprendedor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3227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A1.1.2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Generación de nuevos ecosistemas público-privados de innovación y digitalización colaborativa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50799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A1.1.3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Apuesta por la descarbonización, la internacionalización y la gestión avanzada como palancas competitivas para la mejora de los sectores productivos alaveses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20911"/>
                  </a:ext>
                </a:extLst>
              </a:tr>
              <a:tr h="32275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O1.2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Posicionar a Álava como Territorio de oportunidad para las inversiones y el </a:t>
                      </a: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doing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business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A1.2.1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Refuerzo de las potencialidades de especialización y competitividad económica de cada comarca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07116"/>
                  </a:ext>
                </a:extLst>
              </a:tr>
              <a:tr h="3095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A1.2.2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Promoción del nodo logístico Vitoria-Gasteiz como eslabón clave del corredor atlántico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68785"/>
                  </a:ext>
                </a:extLst>
              </a:tr>
              <a:tr h="3227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A1.2.3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Consolidación del aeropuerto de Vitoria-Gasteiz como puerta de entrada al Territorio y espacio de desarrollo económico e industrial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39366"/>
                  </a:ext>
                </a:extLst>
              </a:tr>
              <a:tr h="3227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A1.2.4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Establecimiento de un marco atractivo para el </a:t>
                      </a:r>
                      <a:r>
                        <a:rPr lang="es-ES" sz="105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doing</a:t>
                      </a:r>
                      <a:r>
                        <a:rPr lang="es-E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business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 la atracción de inversiones al Territorio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3227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A1.2.5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Garantizar la disponibilidad de suelo industrial para nuevos proyectos y la gestión sostenible de espacios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8367607"/>
                  </a:ext>
                </a:extLst>
              </a:tr>
              <a:tr h="3227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O1.3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Impulsar sectores estratégicos y tecnologías del futuro para el desarrollo sostenible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A1.3.1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Apoyo a sectores estratégicos mediante el desarrollo de polos y espacios para la innovación y testeo tecnológico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3095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A1.3.2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Diversificación hacia nuevos sectores económicos con alto grado de innovación y tecnología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6420"/>
                  </a:ext>
                </a:extLst>
              </a:tr>
              <a:tr h="42893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O1.4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Formar, retener y atraer talento vinculado a los ámbitos estratégicos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A1.4.1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de un entorno atractivo para generar, fidelizar y atraer talento: Talento kilómetro 0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Desarrollo Económico y Sostenibilidad - 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73688"/>
                  </a:ext>
                </a:extLst>
              </a:tr>
              <a:tr h="3095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A1.4.2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Unión entre la demanda empresarial y la formación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2171"/>
                  </a:ext>
                </a:extLst>
              </a:tr>
            </a:tbl>
          </a:graphicData>
        </a:graphic>
      </p:graphicFrame>
      <p:sp>
        <p:nvSpPr>
          <p:cNvPr id="2" name="Rectangle 27">
            <a:extLst>
              <a:ext uri="{FF2B5EF4-FFF2-40B4-BE49-F238E27FC236}">
                <a16:creationId xmlns:a16="http://schemas.microsoft.com/office/drawing/2014/main" id="{06EFBD59-6AFD-CF0D-856D-B08C167D8896}"/>
              </a:ext>
            </a:extLst>
          </p:cNvPr>
          <p:cNvSpPr/>
          <p:nvPr/>
        </p:nvSpPr>
        <p:spPr>
          <a:xfrm>
            <a:off x="7456715" y="140616"/>
            <a:ext cx="4288718" cy="41455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400" b="1" dirty="0">
                <a:solidFill>
                  <a:schemeClr val="tx1"/>
                </a:solidFill>
              </a:rPr>
              <a:t>Álava Competitiva e Innovadora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F21B246-0047-4D23-D964-5697728E74E9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Competitiva e Innovadora</a:t>
            </a:r>
          </a:p>
        </p:txBody>
      </p:sp>
    </p:spTree>
    <p:extLst>
      <p:ext uri="{BB962C8B-B14F-4D97-AF65-F5344CB8AC3E}">
        <p14:creationId xmlns:p14="http://schemas.microsoft.com/office/powerpoint/2010/main" val="5562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DAC05-A06F-D778-C57D-BE0B2B0E4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631138D-E654-08F0-932B-975280B0F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0693520"/>
              </p:ext>
            </p:extLst>
          </p:nvPr>
        </p:nvGraphicFramePr>
        <p:xfrm>
          <a:off x="283514" y="1141473"/>
          <a:ext cx="11461920" cy="4935399"/>
        </p:xfrm>
        <a:graphic>
          <a:graphicData uri="http://schemas.openxmlformats.org/drawingml/2006/table">
            <a:tbl>
              <a:tblPr/>
              <a:tblGrid>
                <a:gridCol w="546379">
                  <a:extLst>
                    <a:ext uri="{9D8B030D-6E8A-4147-A177-3AD203B41FA5}">
                      <a16:colId xmlns:a16="http://schemas.microsoft.com/office/drawing/2014/main" val="577464409"/>
                    </a:ext>
                  </a:extLst>
                </a:gridCol>
                <a:gridCol w="2901951">
                  <a:extLst>
                    <a:ext uri="{9D8B030D-6E8A-4147-A177-3AD203B41FA5}">
                      <a16:colId xmlns:a16="http://schemas.microsoft.com/office/drawing/2014/main" val="355892761"/>
                    </a:ext>
                  </a:extLst>
                </a:gridCol>
                <a:gridCol w="617604">
                  <a:extLst>
                    <a:ext uri="{9D8B030D-6E8A-4147-A177-3AD203B41FA5}">
                      <a16:colId xmlns:a16="http://schemas.microsoft.com/office/drawing/2014/main" val="887818002"/>
                    </a:ext>
                  </a:extLst>
                </a:gridCol>
                <a:gridCol w="5691810">
                  <a:extLst>
                    <a:ext uri="{9D8B030D-6E8A-4147-A177-3AD203B41FA5}">
                      <a16:colId xmlns:a16="http://schemas.microsoft.com/office/drawing/2014/main" val="3645879773"/>
                    </a:ext>
                  </a:extLst>
                </a:gridCol>
                <a:gridCol w="1704176">
                  <a:extLst>
                    <a:ext uri="{9D8B030D-6E8A-4147-A177-3AD203B41FA5}">
                      <a16:colId xmlns:a16="http://schemas.microsoft.com/office/drawing/2014/main" val="2901571689"/>
                    </a:ext>
                  </a:extLst>
                </a:gridCol>
              </a:tblGrid>
              <a:tr h="312020">
                <a:tc>
                  <a:txBody>
                    <a:bodyPr/>
                    <a:lstStyle/>
                    <a:p>
                      <a:pPr marL="71755" marR="0" lvl="0" indent="0" algn="ctr" defTabSz="12191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OE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OBJETIVO ESTRATÉGICO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Nº</a:t>
                      </a:r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 LA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LÍNEA DE ACTUACIÓN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DPTO. RESPONSABLE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C10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047911"/>
                  </a:ext>
                </a:extLst>
              </a:tr>
              <a:tr h="31202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O1.5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Posicionar Álava como Territorio referente en turismo sostenible y accesible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A1.5.1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Promoción del Territorio a nivel nacional e internacional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595705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A1.5.2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Generación de producto propio y ampliación de la oferta turística en el Territorio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Empleo, Comercio, Turismo y </a:t>
                      </a:r>
                      <a:r>
                        <a:rPr lang="es-E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</a:t>
                      </a:r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 Foral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147749"/>
                  </a:ext>
                </a:extLst>
              </a:tr>
              <a:tr h="447058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O1.6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Mejorar la competitividad del sector agrario, favoreciendo la innovación y la diversificación, con la sostenibilidad como eje articulador de toda la actividad  </a:t>
                      </a:r>
                      <a:endParaRPr lang="es-ES" sz="11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A1.6.1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Mejorar la competitividad del sector agrario, favoreciendo la innovación, la diversificación, la transformación y la comercialización directa, con la sostenibilidad como eje articulador de toda la actividad  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1720911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A1.6.2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Adoptar prácticas para la transición energética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07116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A1.6.3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Fomentar el conocimiento y la incorporación de herramientas </a:t>
                      </a:r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</a:t>
                      </a:r>
                      <a:r>
                        <a:rPr lang="es-ES" sz="105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mart</a:t>
                      </a:r>
                      <a:r>
                        <a:rPr lang="es-ES" sz="105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" sz="105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farmin</a:t>
                      </a:r>
                      <a:r>
                        <a:rPr lang="es-E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368785"/>
                  </a:ext>
                </a:extLst>
              </a:tr>
              <a:tr h="31202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A1.6.4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Promover la bioseguridad en la actividad ganadera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839366"/>
                  </a:ext>
                </a:extLst>
              </a:tr>
              <a:tr h="49535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A1.6.5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Incentivar la instalación de nuevas empresas transformadoras   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64801"/>
                  </a:ext>
                </a:extLst>
              </a:tr>
              <a:tr h="35486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O1.7</a:t>
                      </a:r>
                    </a:p>
                  </a:txBody>
                  <a:tcPr marL="6350" marR="6350" marT="635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Apostar por convertir Rioja Alavesa en una comarca de excelencia vitivinícola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A1.7.1</a:t>
                      </a:r>
                    </a:p>
                  </a:txBody>
                  <a:tcPr marL="6350" marR="6350" marT="6350"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Proteger los viñedos tradicionales con características singulares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617518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A1.7.2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Fomentar la diferenciación de los vinos de Rioja Alavesa y promocionar su consumo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kumimoji="0" lang="es-E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Agricultura</a:t>
                      </a: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6420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pPr algn="ctr" fontAlgn="ctr"/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marL="72000" algn="l" fontAlgn="ctr"/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A1.7.3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0" lvl="0" indent="0" algn="just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Puesta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marcha del polo de </a:t>
                      </a: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excelencia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vitivinícola ‘EDA </a:t>
                      </a: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Edariak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eta </a:t>
                      </a: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Ardoa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Drinks &amp; </a:t>
                      </a:r>
                      <a:r>
                        <a:rPr lang="pt-BR" sz="1050" b="0" i="0" u="none" strike="noStrike" kern="1200" noProof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Wine</a:t>
                      </a:r>
                      <a:r>
                        <a:rPr lang="pt-BR" sz="1050" b="0" i="0" u="none" strike="noStrike" kern="1200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Campus’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Áreas Estratégicas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73569"/>
                  </a:ext>
                </a:extLst>
              </a:tr>
              <a:tr h="4389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O1.8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71755" algn="l" fontAlgn="ctr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Fortalecimiento financiero, fiscal y normativo para el desarrollo sostenible de Álava</a:t>
                      </a:r>
                      <a:endParaRPr lang="es-ES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6A6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A1.8.1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Normativa fiscal: revisión y actualización ante los nuevos retos del Territorio alavés</a:t>
                      </a:r>
                      <a:endParaRPr lang="es-ES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073688"/>
                  </a:ext>
                </a:extLst>
              </a:tr>
              <a:tr h="35486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A1.8.2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Potenciar la obtención de financiación europea</a:t>
                      </a:r>
                      <a:endParaRPr lang="es-ES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l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Hacienda, Finanzas y Presupuestos</a:t>
                      </a:r>
                    </a:p>
                  </a:txBody>
                  <a:tcPr marL="6350" marR="6350" marT="635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562171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10A8865B-A7F2-EB16-10EC-8320E90BD2FD}"/>
              </a:ext>
            </a:extLst>
          </p:cNvPr>
          <p:cNvSpPr txBox="1"/>
          <p:nvPr/>
        </p:nvSpPr>
        <p:spPr>
          <a:xfrm>
            <a:off x="0" y="610328"/>
            <a:ext cx="12277725" cy="369332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s-ES" b="1">
                <a:solidFill>
                  <a:srgbClr val="AC1051"/>
                </a:solidFill>
                <a:latin typeface="Calibri" panose="020F0502020204030204" pitchFamily="34" charset="0"/>
              </a:rPr>
              <a:t>Resumen de actuaciones del Eje Álava Competitiva e Innovadora</a:t>
            </a:r>
          </a:p>
        </p:txBody>
      </p:sp>
      <p:sp>
        <p:nvSpPr>
          <p:cNvPr id="2" name="Rectangle 27">
            <a:extLst>
              <a:ext uri="{FF2B5EF4-FFF2-40B4-BE49-F238E27FC236}">
                <a16:creationId xmlns:a16="http://schemas.microsoft.com/office/drawing/2014/main" id="{1C8D19E8-94BE-B736-A8BE-29822BA7549D}"/>
              </a:ext>
            </a:extLst>
          </p:cNvPr>
          <p:cNvSpPr/>
          <p:nvPr/>
        </p:nvSpPr>
        <p:spPr>
          <a:xfrm>
            <a:off x="7456715" y="140616"/>
            <a:ext cx="4288718" cy="414555"/>
          </a:xfrm>
          <a:prstGeom prst="rect">
            <a:avLst/>
          </a:prstGeom>
          <a:noFill/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r">
              <a:defRPr/>
            </a:pPr>
            <a:r>
              <a:rPr lang="es-ES" sz="1400" b="1" dirty="0">
                <a:solidFill>
                  <a:schemeClr val="bg1">
                    <a:lumMod val="65000"/>
                  </a:schemeClr>
                </a:solidFill>
              </a:rPr>
              <a:t>Plan de Gobierno| </a:t>
            </a:r>
            <a:r>
              <a:rPr lang="es-ES" sz="1400" b="1" dirty="0">
                <a:solidFill>
                  <a:schemeClr val="tx1"/>
                </a:solidFill>
              </a:rPr>
              <a:t>Álava Competitiva e Innovadora</a:t>
            </a:r>
          </a:p>
        </p:txBody>
      </p:sp>
    </p:spTree>
    <p:extLst>
      <p:ext uri="{BB962C8B-B14F-4D97-AF65-F5344CB8AC3E}">
        <p14:creationId xmlns:p14="http://schemas.microsoft.com/office/powerpoint/2010/main" val="1717976847"/>
      </p:ext>
    </p:extLst>
  </p:cSld>
  <p:clrMapOvr>
    <a:masterClrMapping/>
  </p:clrMapOvr>
</p:sld>
</file>

<file path=ppt/theme/theme1.xml><?xml version="1.0" encoding="utf-8"?>
<a:theme xmlns:a="http://schemas.openxmlformats.org/drawingml/2006/main" name="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ortada">
  <a:themeElements>
    <a:clrScheme name="S&amp;F Consultants">
      <a:dk1>
        <a:srgbClr val="000000"/>
      </a:dk1>
      <a:lt1>
        <a:sysClr val="window" lastClr="FFFFFF"/>
      </a:lt1>
      <a:dk2>
        <a:srgbClr val="000000"/>
      </a:dk2>
      <a:lt2>
        <a:srgbClr val="FFFFFF"/>
      </a:lt2>
      <a:accent1>
        <a:srgbClr val="40568C"/>
      </a:accent1>
      <a:accent2>
        <a:srgbClr val="437DB2"/>
      </a:accent2>
      <a:accent3>
        <a:srgbClr val="3E8E99"/>
      </a:accent3>
      <a:accent4>
        <a:srgbClr val="55B8A8"/>
      </a:accent4>
      <a:accent5>
        <a:srgbClr val="89C540"/>
      </a:accent5>
      <a:accent6>
        <a:srgbClr val="62CD7F"/>
      </a:accent6>
      <a:hlink>
        <a:srgbClr val="0000FF"/>
      </a:hlink>
      <a:folHlink>
        <a:srgbClr val="89C540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ortada">
  <a:themeElements>
    <a:clrScheme name="Personalizado 5">
      <a:dk1>
        <a:sysClr val="windowText" lastClr="000000"/>
      </a:dk1>
      <a:lt1>
        <a:sysClr val="window" lastClr="FFFFFF"/>
      </a:lt1>
      <a:dk2>
        <a:srgbClr val="000000"/>
      </a:dk2>
      <a:lt2>
        <a:srgbClr val="E7E6E6"/>
      </a:lt2>
      <a:accent1>
        <a:srgbClr val="892F5A"/>
      </a:accent1>
      <a:accent2>
        <a:srgbClr val="BF0D63"/>
      </a:accent2>
      <a:accent3>
        <a:srgbClr val="C8C8C8"/>
      </a:accent3>
      <a:accent4>
        <a:srgbClr val="A3A3A3"/>
      </a:accent4>
      <a:accent5>
        <a:srgbClr val="474747"/>
      </a:accent5>
      <a:accent6>
        <a:srgbClr val="262626"/>
      </a:accent6>
      <a:hlink>
        <a:srgbClr val="0563C1"/>
      </a:hlink>
      <a:folHlink>
        <a:srgbClr val="954F72"/>
      </a:folHlink>
    </a:clrScheme>
    <a:fontScheme name="S&amp;F Consulta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e259e0e-9a22-44f7-b864-3f9d138a925a">
      <UserInfo>
        <DisplayName>Aguinaco López de Suso, Eduardo</DisplayName>
        <AccountId>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D7AA8F7C5548D4C98DD547CD4E9507C" ma:contentTypeVersion="6" ma:contentTypeDescription="Crear nuevo documento." ma:contentTypeScope="" ma:versionID="6e6408fa6a6394236d6fe97bd3408ad4">
  <xsd:schema xmlns:xsd="http://www.w3.org/2001/XMLSchema" xmlns:xs="http://www.w3.org/2001/XMLSchema" xmlns:p="http://schemas.microsoft.com/office/2006/metadata/properties" xmlns:ns2="6ac2364e-9597-44b6-a188-e4a3069f5269" xmlns:ns3="0e259e0e-9a22-44f7-b864-3f9d138a925a" targetNamespace="http://schemas.microsoft.com/office/2006/metadata/properties" ma:root="true" ma:fieldsID="de1fcb1fc39674420d3bba41d2fb94e3" ns2:_="" ns3:_="">
    <xsd:import namespace="6ac2364e-9597-44b6-a188-e4a3069f5269"/>
    <xsd:import namespace="0e259e0e-9a22-44f7-b864-3f9d138a92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364e-9597-44b6-a188-e4a3069f5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259e0e-9a22-44f7-b864-3f9d138a925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4B9995-0010-4064-BA7C-E8969F046B70}">
  <ds:schemaRefs>
    <ds:schemaRef ds:uri="http://schemas.microsoft.com/office/2006/documentManagement/types"/>
    <ds:schemaRef ds:uri="http://purl.org/dc/elements/1.1/"/>
    <ds:schemaRef ds:uri="0e259e0e-9a22-44f7-b864-3f9d138a925a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6ac2364e-9597-44b6-a188-e4a3069f526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4ADC0F0-35A8-43FD-B6AD-9018E9245EC9}">
  <ds:schemaRefs>
    <ds:schemaRef ds:uri="0e259e0e-9a22-44f7-b864-3f9d138a925a"/>
    <ds:schemaRef ds:uri="6ac2364e-9597-44b6-a188-e4a3069f526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AE1E53B-53CC-4D4C-A7F1-3D76F47D04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3716</TotalTime>
  <Words>614</Words>
  <Application>Microsoft Office PowerPoint</Application>
  <PresentationFormat>Panorámica</PresentationFormat>
  <Paragraphs>102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Montserrat Light</vt:lpstr>
      <vt:lpstr>Portada</vt:lpstr>
      <vt:lpstr>1_Portada</vt:lpstr>
      <vt:lpstr>2_Portada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gcatalina@araba.eus</dc:creator>
  <cp:lastModifiedBy>Arias Lopez de Lacalle, Arrate</cp:lastModifiedBy>
  <cp:revision>577</cp:revision>
  <cp:lastPrinted>2024-07-01T08:55:14Z</cp:lastPrinted>
  <dcterms:created xsi:type="dcterms:W3CDTF">2023-06-27T08:28:01Z</dcterms:created>
  <dcterms:modified xsi:type="dcterms:W3CDTF">2024-07-10T06:27:40Z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0x010100ED7AA8F7C5548D4C98DD547CD4E9507C</vt:lpwstr>
  </property>
</Properties>
</file>